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72" r:id="rId2"/>
    <p:sldMasterId id="2147483684" r:id="rId3"/>
  </p:sldMasterIdLst>
  <p:sldIdLst>
    <p:sldId id="262" r:id="rId4"/>
    <p:sldId id="278" r:id="rId5"/>
    <p:sldId id="310" r:id="rId6"/>
    <p:sldId id="308" r:id="rId7"/>
    <p:sldId id="307" r:id="rId8"/>
    <p:sldId id="309" r:id="rId9"/>
    <p:sldId id="311" r:id="rId10"/>
    <p:sldId id="285" r:id="rId11"/>
    <p:sldId id="289" r:id="rId12"/>
    <p:sldId id="290" r:id="rId13"/>
    <p:sldId id="286" r:id="rId14"/>
    <p:sldId id="291" r:id="rId15"/>
    <p:sldId id="292" r:id="rId16"/>
    <p:sldId id="287" r:id="rId17"/>
    <p:sldId id="293" r:id="rId18"/>
    <p:sldId id="294" r:id="rId19"/>
    <p:sldId id="277" r:id="rId20"/>
    <p:sldId id="264" r:id="rId21"/>
    <p:sldId id="276" r:id="rId22"/>
    <p:sldId id="312" r:id="rId23"/>
    <p:sldId id="303" r:id="rId24"/>
    <p:sldId id="304" r:id="rId25"/>
    <p:sldId id="305" r:id="rId26"/>
    <p:sldId id="297" r:id="rId27"/>
    <p:sldId id="298" r:id="rId28"/>
    <p:sldId id="299" r:id="rId29"/>
    <p:sldId id="300" r:id="rId30"/>
    <p:sldId id="283" r:id="rId31"/>
    <p:sldId id="267" r:id="rId32"/>
    <p:sldId id="313" r:id="rId33"/>
    <p:sldId id="284" r:id="rId34"/>
  </p:sldIdLst>
  <p:sldSz cx="12192000" cy="6858000"/>
  <p:notesSz cx="6797675" cy="9928225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Lato" panose="020F0502020204030203" pitchFamily="34" charset="0"/>
      <p:regular r:id="rId41"/>
      <p:bold r:id="rId42"/>
      <p:italic r:id="rId43"/>
      <p:boldItalic r:id="rId44"/>
    </p:embeddedFont>
    <p:embeddedFont>
      <p:font typeface="Lato Light" panose="020F0402020204030203" pitchFamily="34" charset="0"/>
      <p:regular r:id="rId45"/>
      <p:italic r:id="rId46"/>
    </p:embeddedFont>
    <p:embeddedFont>
      <p:font typeface="Lato Thin" panose="020F0302020204030203" pitchFamily="34" charset="0"/>
      <p:regular r:id="rId47"/>
      <p:italic r:id="rId48"/>
    </p:embeddedFont>
    <p:embeddedFont>
      <p:font typeface="Lucida Handwriting" panose="03010101010101010101" pitchFamily="66" charset="0"/>
      <p:regular r:id="rId4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6562" userDrawn="1">
          <p15:clr>
            <a:srgbClr val="A4A3A4"/>
          </p15:clr>
        </p15:guide>
        <p15:guide id="2" pos="6403" userDrawn="1">
          <p15:clr>
            <a:srgbClr val="A4A3A4"/>
          </p15:clr>
        </p15:guide>
        <p15:guide id="3" pos="6240" userDrawn="1">
          <p15:clr>
            <a:srgbClr val="A4A3A4"/>
          </p15:clr>
        </p15:guide>
        <p15:guide id="4" pos="5274" userDrawn="1">
          <p15:clr>
            <a:srgbClr val="A4A3A4"/>
          </p15:clr>
        </p15:guide>
        <p15:guide id="5" pos="5110" userDrawn="1">
          <p15:clr>
            <a:srgbClr val="A4A3A4"/>
          </p15:clr>
        </p15:guide>
        <p15:guide id="6" pos="4956" userDrawn="1">
          <p15:clr>
            <a:srgbClr val="A4A3A4"/>
          </p15:clr>
        </p15:guide>
        <p15:guide id="7" orient="horz" pos="2160">
          <p15:clr>
            <a:srgbClr val="A4A3A4"/>
          </p15:clr>
        </p15:guide>
        <p15:guide id="8" orient="horz" pos="1979" userDrawn="1">
          <p15:clr>
            <a:srgbClr val="A4A3A4"/>
          </p15:clr>
        </p15:guide>
        <p15:guide id="9" orient="horz" pos="3680" userDrawn="1">
          <p15:clr>
            <a:srgbClr val="A4A3A4"/>
          </p15:clr>
        </p15:guide>
        <p15:guide id="10" orient="horz" pos="391" userDrawn="1">
          <p15:clr>
            <a:srgbClr val="A4A3A4"/>
          </p15:clr>
        </p15:guide>
        <p15:guide id="11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FF7C80"/>
    <a:srgbClr val="2DC2EF"/>
    <a:srgbClr val="717171"/>
    <a:srgbClr val="800000"/>
    <a:srgbClr val="AAE6FA"/>
    <a:srgbClr val="C2EDFA"/>
    <a:srgbClr val="FF66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2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14" y="150"/>
      </p:cViewPr>
      <p:guideLst>
        <p:guide pos="6562"/>
        <p:guide pos="6403"/>
        <p:guide pos="6240"/>
        <p:guide pos="5274"/>
        <p:guide pos="5110"/>
        <p:guide pos="4956"/>
        <p:guide orient="horz" pos="2160"/>
        <p:guide orient="horz" pos="1979"/>
        <p:guide orient="horz" pos="3680"/>
        <p:guide orient="horz" pos="39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5.fntdata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10.fntdata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8" Type="http://schemas.openxmlformats.org/officeDocument/2006/relationships/slide" Target="slides/slide5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7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2.fntdata"/><Relationship Id="rId49" Type="http://schemas.openxmlformats.org/officeDocument/2006/relationships/font" Target="fonts/font1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64F36B-9AD5-4B9A-BE3E-BF16B557F6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8A98065-E814-4658-98D8-AE242FD8EA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5E91E8-8DE3-491D-AF6D-153BE61915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496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F048C7-0E4B-4CF7-8B15-184EE125F414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0A5916-DD82-45E2-A92B-3EED7F527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CA0B12-DCD8-4A43-A9FE-DE4F4B2B5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7ED83-F7C0-491C-9624-6B98B8A4BC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9126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1B1C08-E918-4750-AE7E-AFEE15E6C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93E6C6E-7F52-4E82-9790-ACE3C0650F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354360-AA0F-4D7B-B7D2-80404502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496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F048C7-0E4B-4CF7-8B15-184EE125F414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042931-E715-4F36-A9E9-514E1EC67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C9F3AE-42B2-458A-B124-35A97FD4D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7ED83-F7C0-491C-9624-6B98B8A4BC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7547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64E3315-3F48-4470-A429-DD4B86D1F7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6D78C04-1AB9-44CB-A059-1F0BDC7E15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01BA55-52D6-42AC-8FFE-396AD3C93F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496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F048C7-0E4B-4CF7-8B15-184EE125F414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6DD1D3-E536-40A6-BBDC-D907BC2EA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509CEC-98AF-430B-82DF-5BD037F72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7ED83-F7C0-491C-9624-6B98B8A4BC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3079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64F36B-9AD5-4B9A-BE3E-BF16B557F6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8A98065-E814-4658-98D8-AE242FD8EA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5E91E8-8DE3-491D-AF6D-153BE6191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048C7-0E4B-4CF7-8B15-184EE125F414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0A5916-DD82-45E2-A92B-3EED7F527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CA0B12-DCD8-4A43-A9FE-DE4F4B2B5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7ED83-F7C0-491C-9624-6B98B8A4BC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23264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6090CC-A23C-4601-9F88-503A639B0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DAA95A-D83B-481D-A1A4-DA06861227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D75FE3-2EB2-4913-A649-EB2A06C22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048C7-0E4B-4CF7-8B15-184EE125F414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EFF947-9418-4D33-9F03-0A5820A34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E3E38B-5DAF-4260-93B5-881F14CCD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7ED83-F7C0-491C-9624-6B98B8A4BC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93242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FF2807-2EA0-4EEF-915D-D7B7956E9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677ABC8-EA23-4502-8F5A-4C6786CBB1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6B6114-937D-41BF-AF68-70138C732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048C7-0E4B-4CF7-8B15-184EE125F414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2319B9-095B-4B19-9721-03B0B2148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29EF1E-DCBD-4178-BDB1-7F17364FF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7ED83-F7C0-491C-9624-6B98B8A4BC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8916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AE4C5A-6CAF-405B-8B16-BD4854DAA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DBB029-BADA-4FA7-892E-9481B47499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F62C5C3-BBD3-4F2F-97C4-9A67F56B98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8D77A7E-4C36-439A-ABCA-5DFC4E3BB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048C7-0E4B-4CF7-8B15-184EE125F414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7C061A1-99BE-46FB-94EF-D0B5B9568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8864303-73F0-466B-992D-45FE23AD9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7ED83-F7C0-491C-9624-6B98B8A4BC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41102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7223E0-7D70-4A67-B4A6-DDDE806FB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BF97FC3-1C85-4538-8E62-E309519C27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33EAE5D-801C-4F6A-A5BA-135C0E1679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FD4C4D5-75A4-4852-979A-F5D6BFE1B4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67B473-5607-4D30-9122-463DDF1702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985079D-1BB5-411D-A2CF-1E817CC6C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048C7-0E4B-4CF7-8B15-184EE125F414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25A325F-C493-4235-8165-D3052B396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702D13C-5C64-4646-A167-414C77CB1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7ED83-F7C0-491C-9624-6B98B8A4BC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23333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1D57E5-7EEF-4ED1-8F07-28A0B82D1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163A49E-F137-42A5-82B9-AC201F646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048C7-0E4B-4CF7-8B15-184EE125F414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3EAADB4-5CB6-4C8B-A512-88A0C3FE6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8D1329D-54AD-4C3B-B184-D842E9398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7ED83-F7C0-491C-9624-6B98B8A4BC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6272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3C2024E-9645-4389-B28A-F0190389D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048C7-0E4B-4CF7-8B15-184EE125F414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3E08B83-7374-43F3-B191-B222C52EC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6CECDD7-DB5A-43BC-9075-A406C26A8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7ED83-F7C0-491C-9624-6B98B8A4BC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78850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B2A9D7-C266-42FD-AE54-FC449048F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A063D9-4433-4B85-A6EF-02C6CC05E5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CC5769B-C5EA-4A8C-8C6F-BB691C5758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77F696-34EC-4AFB-B249-74F35EDB4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048C7-0E4B-4CF7-8B15-184EE125F414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A78F88-F037-4E54-B12E-AC258EC04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D3126A2-2B4A-45A1-ACB8-08A510E15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7ED83-F7C0-491C-9624-6B98B8A4BC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9357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6090CC-A23C-4601-9F88-503A639B0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DAA95A-D83B-481D-A1A4-DA06861227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D75FE3-2EB2-4913-A649-EB2A06C227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496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F048C7-0E4B-4CF7-8B15-184EE125F414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EFF947-9418-4D33-9F03-0A5820A34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E3E38B-5DAF-4260-93B5-881F14CCD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7ED83-F7C0-491C-9624-6B98B8A4BC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05003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D1AE52-490D-4EDE-80E9-ECB99E307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C6E6BAB-19D6-4507-9BFE-4D62E0DACA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7B782C7-E635-44A1-9D6C-0BF8FBA298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1134EB-C9BC-4BBF-B2D3-54BEB7678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048C7-0E4B-4CF7-8B15-184EE125F414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F88EB24-9DB4-4DD9-9BDC-CB9A62644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8377DB-9BF7-4F78-89D2-22C24B06E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7ED83-F7C0-491C-9624-6B98B8A4BC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7332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1B1C08-E918-4750-AE7E-AFEE15E6C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93E6C6E-7F52-4E82-9790-ACE3C0650F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354360-AA0F-4D7B-B7D2-80404502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048C7-0E4B-4CF7-8B15-184EE125F414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042931-E715-4F36-A9E9-514E1EC67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C9F3AE-42B2-458A-B124-35A97FD4D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7ED83-F7C0-491C-9624-6B98B8A4BC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73077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64E3315-3F48-4470-A429-DD4B86D1F7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6D78C04-1AB9-44CB-A059-1F0BDC7E15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01BA55-52D6-42AC-8FFE-396AD3C93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048C7-0E4B-4CF7-8B15-184EE125F414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6DD1D3-E536-40A6-BBDC-D907BC2EA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509CEC-98AF-430B-82DF-5BD037F72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7ED83-F7C0-491C-9624-6B98B8A4BC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1034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64F36B-9AD5-4B9A-BE3E-BF16B557F6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8A98065-E814-4658-98D8-AE242FD8EA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5E91E8-8DE3-491D-AF6D-153BE61915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496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F048C7-0E4B-4CF7-8B15-184EE125F414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0A5916-DD82-45E2-A92B-3EED7F527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CA0B12-DCD8-4A43-A9FE-DE4F4B2B5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7ED83-F7C0-491C-9624-6B98B8A4BC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84621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6090CC-A23C-4601-9F88-503A639B0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DAA95A-D83B-481D-A1A4-DA06861227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D75FE3-2EB2-4913-A649-EB2A06C227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496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F048C7-0E4B-4CF7-8B15-184EE125F414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EFF947-9418-4D33-9F03-0A5820A34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E3E38B-5DAF-4260-93B5-881F14CCD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7ED83-F7C0-491C-9624-6B98B8A4BC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57542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FF2807-2EA0-4EEF-915D-D7B7956E9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677ABC8-EA23-4502-8F5A-4C6786CBB1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6B6114-937D-41BF-AF68-70138C7324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496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F048C7-0E4B-4CF7-8B15-184EE125F414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2319B9-095B-4B19-9721-03B0B2148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29EF1E-DCBD-4178-BDB1-7F17364FF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7ED83-F7C0-491C-9624-6B98B8A4BC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93511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AE4C5A-6CAF-405B-8B16-BD4854DAA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DBB029-BADA-4FA7-892E-9481B47499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F62C5C3-BBD3-4F2F-97C4-9A67F56B98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8D77A7E-4C36-439A-ABCA-5DFC4E3BB9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496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F048C7-0E4B-4CF7-8B15-184EE125F414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7C061A1-99BE-46FB-94EF-D0B5B9568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8864303-73F0-466B-992D-45FE23AD9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7ED83-F7C0-491C-9624-6B98B8A4BC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15649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7223E0-7D70-4A67-B4A6-DDDE806FB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BF97FC3-1C85-4538-8E62-E309519C27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33EAE5D-801C-4F6A-A5BA-135C0E1679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FD4C4D5-75A4-4852-979A-F5D6BFE1B4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67B473-5607-4D30-9122-463DDF1702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985079D-1BB5-411D-A2CF-1E817CC6C4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496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F048C7-0E4B-4CF7-8B15-184EE125F414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25A325F-C493-4235-8165-D3052B396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702D13C-5C64-4646-A167-414C77CB1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7ED83-F7C0-491C-9624-6B98B8A4BC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62509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1D57E5-7EEF-4ED1-8F07-28A0B82D1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163A49E-F137-42A5-82B9-AC201F6462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496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F048C7-0E4B-4CF7-8B15-184EE125F414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3EAADB4-5CB6-4C8B-A512-88A0C3FE6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8D1329D-54AD-4C3B-B184-D842E9398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7ED83-F7C0-491C-9624-6B98B8A4BC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34848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3C2024E-9645-4389-B28A-F0190389D6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496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F048C7-0E4B-4CF7-8B15-184EE125F414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3E08B83-7374-43F3-B191-B222C52EC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6CECDD7-DB5A-43BC-9075-A406C26A8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7ED83-F7C0-491C-9624-6B98B8A4BC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5982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FF2807-2EA0-4EEF-915D-D7B7956E9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677ABC8-EA23-4502-8F5A-4C6786CBB1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6B6114-937D-41BF-AF68-70138C7324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496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F048C7-0E4B-4CF7-8B15-184EE125F414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2319B9-095B-4B19-9721-03B0B2148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29EF1E-DCBD-4178-BDB1-7F17364FF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7ED83-F7C0-491C-9624-6B98B8A4BC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51153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B2A9D7-C266-42FD-AE54-FC449048F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A063D9-4433-4B85-A6EF-02C6CC05E5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CC5769B-C5EA-4A8C-8C6F-BB691C5758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77F696-34EC-4AFB-B249-74F35EDB43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496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F048C7-0E4B-4CF7-8B15-184EE125F414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A78F88-F037-4E54-B12E-AC258EC04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D3126A2-2B4A-45A1-ACB8-08A510E15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7ED83-F7C0-491C-9624-6B98B8A4BC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8878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D1AE52-490D-4EDE-80E9-ECB99E307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C6E6BAB-19D6-4507-9BFE-4D62E0DACA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7B782C7-E635-44A1-9D6C-0BF8FBA298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1134EB-C9BC-4BBF-B2D3-54BEB76780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496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F048C7-0E4B-4CF7-8B15-184EE125F414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F88EB24-9DB4-4DD9-9BDC-CB9A62644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8377DB-9BF7-4F78-89D2-22C24B06E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7ED83-F7C0-491C-9624-6B98B8A4BC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27367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1B1C08-E918-4750-AE7E-AFEE15E6C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93E6C6E-7F52-4E82-9790-ACE3C0650F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354360-AA0F-4D7B-B7D2-80404502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496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F048C7-0E4B-4CF7-8B15-184EE125F414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042931-E715-4F36-A9E9-514E1EC67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C9F3AE-42B2-458A-B124-35A97FD4D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7ED83-F7C0-491C-9624-6B98B8A4BC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15603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64E3315-3F48-4470-A429-DD4B86D1F7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6D78C04-1AB9-44CB-A059-1F0BDC7E15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01BA55-52D6-42AC-8FFE-396AD3C93F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496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F048C7-0E4B-4CF7-8B15-184EE125F414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6DD1D3-E536-40A6-BBDC-D907BC2EA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509CEC-98AF-430B-82DF-5BD037F72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7ED83-F7C0-491C-9624-6B98B8A4BC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931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AE4C5A-6CAF-405B-8B16-BD4854DAA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DBB029-BADA-4FA7-892E-9481B47499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F62C5C3-BBD3-4F2F-97C4-9A67F56B98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8D77A7E-4C36-439A-ABCA-5DFC4E3BB9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496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F048C7-0E4B-4CF7-8B15-184EE125F414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7C061A1-99BE-46FB-94EF-D0B5B9568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8864303-73F0-466B-992D-45FE23AD9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7ED83-F7C0-491C-9624-6B98B8A4BC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505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7223E0-7D70-4A67-B4A6-DDDE806FB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BF97FC3-1C85-4538-8E62-E309519C27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33EAE5D-801C-4F6A-A5BA-135C0E1679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FD4C4D5-75A4-4852-979A-F5D6BFE1B4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67B473-5607-4D30-9122-463DDF1702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985079D-1BB5-411D-A2CF-1E817CC6C4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496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F048C7-0E4B-4CF7-8B15-184EE125F414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25A325F-C493-4235-8165-D3052B396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702D13C-5C64-4646-A167-414C77CB1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7ED83-F7C0-491C-9624-6B98B8A4BC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92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1D57E5-7EEF-4ED1-8F07-28A0B82D1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163A49E-F137-42A5-82B9-AC201F6462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496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F048C7-0E4B-4CF7-8B15-184EE125F414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3EAADB4-5CB6-4C8B-A512-88A0C3FE6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8D1329D-54AD-4C3B-B184-D842E9398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7ED83-F7C0-491C-9624-6B98B8A4BC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1854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3C2024E-9645-4389-B28A-F0190389D6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496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F048C7-0E4B-4CF7-8B15-184EE125F414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3E08B83-7374-43F3-B191-B222C52EC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6CECDD7-DB5A-43BC-9075-A406C26A8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7ED83-F7C0-491C-9624-6B98B8A4BC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7940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B2A9D7-C266-42FD-AE54-FC449048F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A063D9-4433-4B85-A6EF-02C6CC05E5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CC5769B-C5EA-4A8C-8C6F-BB691C5758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77F696-34EC-4AFB-B249-74F35EDB43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496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F048C7-0E4B-4CF7-8B15-184EE125F414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A78F88-F037-4E54-B12E-AC258EC04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D3126A2-2B4A-45A1-ACB8-08A510E15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7ED83-F7C0-491C-9624-6B98B8A4BC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1282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D1AE52-490D-4EDE-80E9-ECB99E307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C6E6BAB-19D6-4507-9BFE-4D62E0DACA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7B782C7-E635-44A1-9D6C-0BF8FBA298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1134EB-C9BC-4BBF-B2D3-54BEB76780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496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F048C7-0E4B-4CF7-8B15-184EE125F414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F88EB24-9DB4-4DD9-9BDC-CB9A62644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8377DB-9BF7-4F78-89D2-22C24B06E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7ED83-F7C0-491C-9624-6B98B8A4BC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270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12D229-C115-4AF3-A8D8-96A44833D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5373687"/>
            <a:ext cx="8745537" cy="1484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22F77AB-E898-4465-92A7-A729DE0D3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4" y="1"/>
            <a:ext cx="11522074" cy="5373686"/>
          </a:xfrm>
          <a:prstGeom prst="rect">
            <a:avLst/>
          </a:prstGeom>
        </p:spPr>
        <p:txBody>
          <a:bodyPr vert="horz" lIns="91440" tIns="180000" rIns="91440" bIns="180000" rtlCol="0" anchor="ctr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 err="1"/>
              <a:t>Четвертый</a:t>
            </a:r>
            <a:r>
              <a:rPr lang="ru-RU" dirty="0"/>
              <a:t>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680850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spc="-150">
          <a:solidFill>
            <a:schemeClr val="bg1"/>
          </a:solidFill>
          <a:latin typeface="Lato Thin" panose="020F0302020204030203" pitchFamily="34" charset="0"/>
          <a:ea typeface="+mj-ea"/>
          <a:cs typeface="Lato Thin" panose="020F03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200"/>
        </a:spcBef>
        <a:spcAft>
          <a:spcPts val="1200"/>
        </a:spcAft>
        <a:buFont typeface="Arial" panose="020B0604020202020204" pitchFamily="34" charset="0"/>
        <a:buChar char="•"/>
        <a:defRPr sz="2400" kern="1200">
          <a:solidFill>
            <a:schemeClr val="bg1">
              <a:lumMod val="75000"/>
            </a:schemeClr>
          </a:solidFill>
          <a:latin typeface="Lato Light" panose="020F0402020204030203" pitchFamily="34" charset="0"/>
          <a:ea typeface="+mn-ea"/>
          <a:cs typeface="Lato Light" panose="020F040202020403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1200"/>
        </a:spcBef>
        <a:spcAft>
          <a:spcPts val="1200"/>
        </a:spcAft>
        <a:buFont typeface="Arial" panose="020B0604020202020204" pitchFamily="34" charset="0"/>
        <a:buChar char="•"/>
        <a:defRPr sz="2000" kern="1200">
          <a:solidFill>
            <a:schemeClr val="bg1">
              <a:lumMod val="75000"/>
            </a:schemeClr>
          </a:solidFill>
          <a:latin typeface="Lato Light" panose="020F0402020204030203" pitchFamily="34" charset="0"/>
          <a:ea typeface="+mn-ea"/>
          <a:cs typeface="Lato Light" panose="020F040202020403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120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bg1">
              <a:lumMod val="75000"/>
            </a:schemeClr>
          </a:solidFill>
          <a:latin typeface="Lato Light" panose="020F0402020204030203" pitchFamily="34" charset="0"/>
          <a:ea typeface="+mn-ea"/>
          <a:cs typeface="Lato Light" panose="020F040202020403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1200"/>
        </a:spcBef>
        <a:spcAft>
          <a:spcPts val="1200"/>
        </a:spcAft>
        <a:buFont typeface="Arial" panose="020B0604020202020204" pitchFamily="34" charset="0"/>
        <a:buChar char="•"/>
        <a:defRPr sz="1600" kern="1200">
          <a:solidFill>
            <a:schemeClr val="bg1">
              <a:lumMod val="75000"/>
            </a:schemeClr>
          </a:solidFill>
          <a:latin typeface="Lato Light" panose="020F0402020204030203" pitchFamily="34" charset="0"/>
          <a:ea typeface="+mn-ea"/>
          <a:cs typeface="Lato Light" panose="020F040202020403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1200"/>
        </a:spcBef>
        <a:spcAft>
          <a:spcPts val="1200"/>
        </a:spcAft>
        <a:buFont typeface="Arial" panose="020B0604020202020204" pitchFamily="34" charset="0"/>
        <a:buChar char="•"/>
        <a:defRPr sz="1600" kern="1200">
          <a:solidFill>
            <a:schemeClr val="bg1">
              <a:lumMod val="75000"/>
            </a:schemeClr>
          </a:solidFill>
          <a:latin typeface="Lato Light" panose="020F0402020204030203" pitchFamily="34" charset="0"/>
          <a:ea typeface="+mn-ea"/>
          <a:cs typeface="Lato Light" panose="020F04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338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chemeClr val="accent3">
                <a:lumMod val="40000"/>
                <a:lumOff val="60000"/>
              </a:schemeClr>
            </a:gs>
            <a:gs pos="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12D229-C115-4AF3-A8D8-96A44833D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22F77AB-E898-4465-92A7-A729DE0D3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C698DD-7180-42B1-B2E4-6FF4B8B7D0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F048C7-0E4B-4CF7-8B15-184EE125F414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AE982AD-E344-47FB-873E-D169A7DD3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A3E1FD-835D-4EF5-B79E-4A69E24C13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7ED83-F7C0-491C-9624-6B98B8A4BC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508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chemeClr val="accent3">
                <a:lumMod val="40000"/>
                <a:lumOff val="60000"/>
              </a:schemeClr>
            </a:gs>
            <a:gs pos="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12D229-C115-4AF3-A8D8-96A44833D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5373687"/>
            <a:ext cx="8745537" cy="1484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22F77AB-E898-4465-92A7-A729DE0D3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4" y="1"/>
            <a:ext cx="11522074" cy="5373686"/>
          </a:xfrm>
          <a:prstGeom prst="rect">
            <a:avLst/>
          </a:prstGeom>
        </p:spPr>
        <p:txBody>
          <a:bodyPr vert="horz" lIns="91440" tIns="180000" rIns="91440" bIns="180000" rtlCol="0" anchor="ctr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 err="1"/>
              <a:t>Четвертый</a:t>
            </a:r>
            <a:r>
              <a:rPr lang="ru-RU" dirty="0"/>
              <a:t>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72040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spc="-150">
          <a:solidFill>
            <a:schemeClr val="bg1"/>
          </a:solidFill>
          <a:latin typeface="Lato Thin" panose="020F0302020204030203" pitchFamily="34" charset="0"/>
          <a:ea typeface="+mj-ea"/>
          <a:cs typeface="Lato Thin" panose="020F03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200"/>
        </a:spcBef>
        <a:spcAft>
          <a:spcPts val="1200"/>
        </a:spcAft>
        <a:buFont typeface="Arial" panose="020B0604020202020204" pitchFamily="34" charset="0"/>
        <a:buChar char="•"/>
        <a:defRPr sz="2400" kern="1200">
          <a:solidFill>
            <a:schemeClr val="bg1">
              <a:lumMod val="75000"/>
            </a:schemeClr>
          </a:solidFill>
          <a:latin typeface="Lato Light" panose="020F0402020204030203" pitchFamily="34" charset="0"/>
          <a:ea typeface="+mn-ea"/>
          <a:cs typeface="Lato Light" panose="020F040202020403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1200"/>
        </a:spcBef>
        <a:spcAft>
          <a:spcPts val="1200"/>
        </a:spcAft>
        <a:buFont typeface="Arial" panose="020B0604020202020204" pitchFamily="34" charset="0"/>
        <a:buChar char="•"/>
        <a:defRPr sz="2000" kern="1200">
          <a:solidFill>
            <a:schemeClr val="bg1">
              <a:lumMod val="75000"/>
            </a:schemeClr>
          </a:solidFill>
          <a:latin typeface="Lato Light" panose="020F0402020204030203" pitchFamily="34" charset="0"/>
          <a:ea typeface="+mn-ea"/>
          <a:cs typeface="Lato Light" panose="020F040202020403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120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bg1">
              <a:lumMod val="75000"/>
            </a:schemeClr>
          </a:solidFill>
          <a:latin typeface="Lato Light" panose="020F0402020204030203" pitchFamily="34" charset="0"/>
          <a:ea typeface="+mn-ea"/>
          <a:cs typeface="Lato Light" panose="020F040202020403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1200"/>
        </a:spcBef>
        <a:spcAft>
          <a:spcPts val="1200"/>
        </a:spcAft>
        <a:buFont typeface="Arial" panose="020B0604020202020204" pitchFamily="34" charset="0"/>
        <a:buChar char="•"/>
        <a:defRPr sz="1600" kern="1200">
          <a:solidFill>
            <a:schemeClr val="bg1">
              <a:lumMod val="75000"/>
            </a:schemeClr>
          </a:solidFill>
          <a:latin typeface="Lato Light" panose="020F0402020204030203" pitchFamily="34" charset="0"/>
          <a:ea typeface="+mn-ea"/>
          <a:cs typeface="Lato Light" panose="020F040202020403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1200"/>
        </a:spcBef>
        <a:spcAft>
          <a:spcPts val="1200"/>
        </a:spcAft>
        <a:buFont typeface="Arial" panose="020B0604020202020204" pitchFamily="34" charset="0"/>
        <a:buChar char="•"/>
        <a:defRPr sz="1600" kern="1200">
          <a:solidFill>
            <a:schemeClr val="bg1">
              <a:lumMod val="75000"/>
            </a:schemeClr>
          </a:solidFill>
          <a:latin typeface="Lato Light" panose="020F0402020204030203" pitchFamily="34" charset="0"/>
          <a:ea typeface="+mn-ea"/>
          <a:cs typeface="Lato Light" panose="020F04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338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3.png"/><Relationship Id="rId10" Type="http://schemas.microsoft.com/office/2007/relationships/hdphoto" Target="../media/hdphoto8.wdp"/><Relationship Id="rId4" Type="http://schemas.openxmlformats.org/officeDocument/2006/relationships/image" Target="../media/image6.svg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svg"/><Relationship Id="rId12" Type="http://schemas.openxmlformats.org/officeDocument/2006/relationships/image" Target="../media/image36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sv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48.png"/><Relationship Id="rId18" Type="http://schemas.microsoft.com/office/2007/relationships/hdphoto" Target="../media/hdphoto17.wdp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12" Type="http://schemas.microsoft.com/office/2007/relationships/hdphoto" Target="../media/hdphoto15.wdp"/><Relationship Id="rId17" Type="http://schemas.openxmlformats.org/officeDocument/2006/relationships/image" Target="../media/image51.png"/><Relationship Id="rId2" Type="http://schemas.openxmlformats.org/officeDocument/2006/relationships/image" Target="../media/image42.png"/><Relationship Id="rId16" Type="http://schemas.microsoft.com/office/2007/relationships/hdphoto" Target="../media/hdphoto16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47.png"/><Relationship Id="rId5" Type="http://schemas.microsoft.com/office/2007/relationships/hdphoto" Target="../media/hdphoto13.wdp"/><Relationship Id="rId15" Type="http://schemas.openxmlformats.org/officeDocument/2006/relationships/image" Target="../media/image50.png"/><Relationship Id="rId10" Type="http://schemas.openxmlformats.org/officeDocument/2006/relationships/image" Target="../media/image6.svg"/><Relationship Id="rId4" Type="http://schemas.openxmlformats.org/officeDocument/2006/relationships/image" Target="../media/image44.png"/><Relationship Id="rId9" Type="http://schemas.openxmlformats.org/officeDocument/2006/relationships/image" Target="../media/image5.png"/><Relationship Id="rId1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9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54A956-4D15-4DA2-B572-04DFE02327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0"/>
            <a:ext cx="5601552" cy="687736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41198B-D6C6-430F-BC3E-2F9E3434CC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5999" cy="6877276"/>
          </a:xfrm>
          <a:prstGeom prst="rect">
            <a:avLst/>
          </a:prstGeom>
          <a:ln>
            <a:noFill/>
          </a:ln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381C772-5FE4-E942-8E99-CF1BF17043A4}"/>
              </a:ext>
            </a:extLst>
          </p:cNvPr>
          <p:cNvSpPr/>
          <p:nvPr/>
        </p:nvSpPr>
        <p:spPr>
          <a:xfrm flipH="1">
            <a:off x="4463410" y="0"/>
            <a:ext cx="3656653" cy="6883418"/>
          </a:xfrm>
          <a:prstGeom prst="rect">
            <a:avLst/>
          </a:prstGeom>
          <a:gradFill>
            <a:gsLst>
              <a:gs pos="0">
                <a:schemeClr val="tx1">
                  <a:alpha val="0"/>
                  <a:lumMod val="4000"/>
                </a:schemeClr>
              </a:gs>
              <a:gs pos="56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B011677-21F9-21C3-D7B0-0AD7D226B99A}"/>
              </a:ext>
            </a:extLst>
          </p:cNvPr>
          <p:cNvSpPr/>
          <p:nvPr/>
        </p:nvSpPr>
        <p:spPr>
          <a:xfrm flipH="1">
            <a:off x="0" y="0"/>
            <a:ext cx="12192000" cy="6877276"/>
          </a:xfrm>
          <a:prstGeom prst="rect">
            <a:avLst/>
          </a:prstGeom>
          <a:gradFill>
            <a:gsLst>
              <a:gs pos="19000">
                <a:schemeClr val="tx1">
                  <a:alpha val="81000"/>
                </a:schemeClr>
              </a:gs>
              <a:gs pos="45000">
                <a:schemeClr val="tx1">
                  <a:alpha val="0"/>
                </a:schemeClr>
              </a:gs>
              <a:gs pos="81000">
                <a:schemeClr val="tx1">
                  <a:alpha val="69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B00AF225-4E4C-171F-828D-965F8155E1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960" y="117229"/>
            <a:ext cx="11522078" cy="1808841"/>
          </a:xfrm>
        </p:spPr>
        <p:txBody>
          <a:bodyPr>
            <a:noAutofit/>
          </a:bodyPr>
          <a:lstStyle/>
          <a:p>
            <a:pPr algn="r">
              <a:lnSpc>
                <a:spcPct val="120000"/>
              </a:lnSpc>
            </a:pPr>
            <a:r>
              <a:rPr lang="ru-RU" sz="4000" spc="-100" dirty="0">
                <a:effectLst>
                  <a:outerShdw blurRad="25400" dist="12700" dir="5400000" algn="ctr" rotWithShape="0">
                    <a:schemeClr val="tx1"/>
                  </a:outerShdw>
                </a:effectLst>
                <a:latin typeface="Lato Light" panose="020F0402020204030203" pitchFamily="34" charset="0"/>
                <a:cs typeface="Lato Light" panose="020F0402020204030203" pitchFamily="34" charset="0"/>
              </a:rPr>
              <a:t>Автоматизируем «Его Величество» Бизнес-процесс</a:t>
            </a:r>
            <a:r>
              <a:rPr lang="en-US" sz="4000" spc="-100" dirty="0">
                <a:effectLst>
                  <a:outerShdw blurRad="25400" dist="12700" dir="5400000" algn="ctr" rotWithShape="0">
                    <a:schemeClr val="tx1"/>
                  </a:outerShdw>
                </a:effectLst>
                <a:latin typeface="Lato Light" panose="020F0402020204030203" pitchFamily="34" charset="0"/>
                <a:cs typeface="Lato Light" panose="020F0402020204030203" pitchFamily="34" charset="0"/>
              </a:rPr>
              <a:t> </a:t>
            </a:r>
            <a:br>
              <a:rPr lang="en-US" sz="4000" spc="-100" dirty="0">
                <a:effectLst>
                  <a:outerShdw blurRad="25400" dist="12700" dir="5400000" algn="ctr" rotWithShape="0">
                    <a:schemeClr val="tx1"/>
                  </a:outerShdw>
                </a:effectLst>
                <a:latin typeface="Lato Light" panose="020F0402020204030203" pitchFamily="34" charset="0"/>
                <a:cs typeface="Lato Light" panose="020F0402020204030203" pitchFamily="34" charset="0"/>
              </a:rPr>
            </a:br>
            <a:r>
              <a:rPr lang="ru-RU" sz="4000" spc="-100" dirty="0">
                <a:effectLst>
                  <a:outerShdw blurRad="25400" dist="12700" dir="5400000" algn="ctr" rotWithShape="0">
                    <a:schemeClr val="tx1"/>
                  </a:outerShdw>
                </a:effectLst>
                <a:latin typeface="Lato Light" panose="020F0402020204030203" pitchFamily="34" charset="0"/>
                <a:cs typeface="Lato Light" panose="020F0402020204030203" pitchFamily="34" charset="0"/>
              </a:rPr>
              <a:t>с помощью инновационной платформы…</a:t>
            </a:r>
            <a:endParaRPr lang="ru-RU" sz="4000" spc="-100" dirty="0">
              <a:latin typeface="Lato Light" panose="020F0402020204030203" pitchFamily="34" charset="0"/>
              <a:cs typeface="Lato Light" panose="020F0402020204030203" pitchFamily="34" charset="0"/>
            </a:endParaRPr>
          </a:p>
        </p:txBody>
      </p:sp>
      <p:sp>
        <p:nvSpPr>
          <p:cNvPr id="10" name="Подзаголовок 9">
            <a:extLst>
              <a:ext uri="{FF2B5EF4-FFF2-40B4-BE49-F238E27FC236}">
                <a16:creationId xmlns:a16="http://schemas.microsoft.com/office/drawing/2014/main" id="{1F05E8B9-E91B-3DC4-E841-B45F6BC146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86475" y="5213350"/>
            <a:ext cx="9144000" cy="91440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>
              <a:lnSpc>
                <a:spcPct val="120000"/>
              </a:lnSpc>
              <a:spcBef>
                <a:spcPct val="0"/>
              </a:spcBef>
            </a:pPr>
            <a:r>
              <a:rPr lang="ru-RU" sz="4000" spc="-100" dirty="0">
                <a:solidFill>
                  <a:schemeClr val="bg1"/>
                </a:solidFill>
                <a:effectLst>
                  <a:outerShdw blurRad="25400" dist="12700" dir="5400000" algn="ctr" rotWithShape="0">
                    <a:schemeClr val="tx1"/>
                  </a:outerShdw>
                </a:effectLst>
                <a:ea typeface="+mj-ea"/>
              </a:rPr>
              <a:t>…</a:t>
            </a:r>
            <a:r>
              <a:rPr lang="en-US" sz="4000" spc="-100" dirty="0">
                <a:solidFill>
                  <a:schemeClr val="bg1"/>
                </a:solidFill>
                <a:effectLst>
                  <a:outerShdw blurRad="25400" dist="12700" dir="5400000" algn="ctr" rotWithShape="0">
                    <a:schemeClr val="tx1"/>
                  </a:outerShdw>
                </a:effectLst>
                <a:ea typeface="+mj-ea"/>
              </a:rPr>
              <a:t> </a:t>
            </a:r>
            <a:r>
              <a:rPr lang="ru-RU" sz="4000" spc="-100" dirty="0">
                <a:solidFill>
                  <a:schemeClr val="bg1"/>
                </a:solidFill>
                <a:effectLst>
                  <a:outerShdw blurRad="25400" dist="12700" dir="5400000" algn="ctr" rotWithShape="0">
                    <a:schemeClr val="tx1"/>
                  </a:outerShdw>
                </a:effectLst>
                <a:ea typeface="+mj-ea"/>
              </a:rPr>
              <a:t>и терминалов сбора данных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1894574-7D94-0830-E81B-C9E75FE8D3D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60000"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435" y="5861124"/>
            <a:ext cx="1580011" cy="26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88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9" grpId="0"/>
      <p:bldP spid="10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C81E01-B7F5-3A7E-7700-F709F41DB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2308" y="5329390"/>
            <a:ext cx="8745537" cy="148431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solidFill>
                  <a:prstClr val="white"/>
                </a:solidFill>
              </a:rPr>
              <a:t>SaaS</a:t>
            </a:r>
            <a:r>
              <a:rPr lang="ru-RU" sz="3600" dirty="0">
                <a:solidFill>
                  <a:prstClr val="white"/>
                </a:solidFill>
              </a:rPr>
              <a:t> – это не только не страшно, </a:t>
            </a:r>
            <a:br>
              <a:rPr lang="ru-RU" sz="3600" dirty="0">
                <a:solidFill>
                  <a:prstClr val="white"/>
                </a:solidFill>
              </a:rPr>
            </a:br>
            <a:r>
              <a:rPr lang="ru-RU" sz="3600" dirty="0">
                <a:solidFill>
                  <a:prstClr val="white"/>
                </a:solidFill>
              </a:rPr>
              <a:t>но и лучшие показатели </a:t>
            </a:r>
            <a:r>
              <a:rPr lang="en-US" sz="3600" dirty="0">
                <a:solidFill>
                  <a:prstClr val="white"/>
                </a:solidFill>
              </a:rPr>
              <a:t>ROI, </a:t>
            </a:r>
            <a:r>
              <a:rPr lang="ru-RU" sz="3600" dirty="0">
                <a:solidFill>
                  <a:prstClr val="white"/>
                </a:solidFill>
              </a:rPr>
              <a:t>удаленного администрирования и стоимости владения.</a:t>
            </a:r>
            <a:endParaRPr lang="ru-RU" dirty="0"/>
          </a:p>
        </p:txBody>
      </p:sp>
      <p:sp>
        <p:nvSpPr>
          <p:cNvPr id="13" name="Объект 12">
            <a:extLst>
              <a:ext uri="{FF2B5EF4-FFF2-40B4-BE49-F238E27FC236}">
                <a16:creationId xmlns:a16="http://schemas.microsoft.com/office/drawing/2014/main" id="{0BAB779C-C10C-E681-C5E3-2BB14FB8C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4" y="103367"/>
            <a:ext cx="8872536" cy="5373688"/>
          </a:xfrm>
        </p:spPr>
        <p:txBody>
          <a:bodyPr>
            <a:normAutofit/>
          </a:bodyPr>
          <a:lstStyle/>
          <a:p>
            <a:pPr marL="536575" indent="-536575">
              <a:buClr>
                <a:schemeClr val="bg1"/>
              </a:buClr>
              <a:buSzPct val="1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ru-RU" sz="2800" dirty="0"/>
              <a:t>Используем самые современные технологии. </a:t>
            </a:r>
          </a:p>
          <a:p>
            <a:pPr marL="536575" indent="-536575">
              <a:buClr>
                <a:schemeClr val="bg1"/>
              </a:buClr>
              <a:buSzPct val="1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ru-RU" sz="2800" dirty="0"/>
              <a:t>Не завязаны на постоянный доступ к облаку. </a:t>
            </a:r>
          </a:p>
          <a:p>
            <a:pPr marL="536575" indent="-536575">
              <a:buClr>
                <a:schemeClr val="bg1"/>
              </a:buClr>
              <a:buSzPct val="1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ru-RU" sz="2800" dirty="0"/>
              <a:t>Можем удалённо развёртывать и полнофункционально работать с терминалами заказчика при любых локациях его магазинов, складов, РЦ и месторасположения администратора системы.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1E36559-B734-6616-A5F7-CA80FD49F9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102" b="99700" l="6500" r="90000">
                        <a14:foregroundMark x1="9900" y1="65266" x2="9250" y2="93323"/>
                        <a14:foregroundMark x1="9250" y1="93323" x2="10800" y2="97224"/>
                        <a14:foregroundMark x1="10800" y1="97224" x2="20650" y2="95724"/>
                        <a14:foregroundMark x1="20650" y1="95724" x2="80050" y2="98725"/>
                        <a14:foregroundMark x1="80050" y1="98725" x2="81000" y2="95124"/>
                        <a14:foregroundMark x1="81000" y1="95124" x2="78800" y2="81095"/>
                        <a14:foregroundMark x1="7250" y1="91298" x2="6500" y2="99700"/>
                        <a14:foregroundMark x1="51100" y1="13728" x2="55650" y2="7952"/>
                        <a14:foregroundMark x1="55650" y1="7952" x2="59800" y2="8102"/>
                        <a14:foregroundMark x1="59800" y1="8102" x2="63100" y2="12003"/>
                        <a14:foregroundMark x1="63100" y1="12003" x2="63750" y2="14854"/>
                        <a14:backgroundMark x1="25200" y1="45386" x2="25850" y2="44486"/>
                        <a14:backgroundMark x1="25000" y1="45986" x2="25450" y2="449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5956" y="3803569"/>
            <a:ext cx="4582794" cy="3054432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E3E22DC5-7DF1-3BC5-4075-FBA902B54354}"/>
              </a:ext>
            </a:extLst>
          </p:cNvPr>
          <p:cNvGrpSpPr/>
          <p:nvPr/>
        </p:nvGrpSpPr>
        <p:grpSpPr>
          <a:xfrm>
            <a:off x="334963" y="5373687"/>
            <a:ext cx="11857037" cy="0"/>
            <a:chOff x="334963" y="5373687"/>
            <a:chExt cx="11857037" cy="0"/>
          </a:xfrm>
        </p:grpSpPr>
        <p:cxnSp>
          <p:nvCxnSpPr>
            <p:cNvPr id="4" name="Прямая соединительная линия 3">
              <a:extLst>
                <a:ext uri="{FF2B5EF4-FFF2-40B4-BE49-F238E27FC236}">
                  <a16:creationId xmlns:a16="http://schemas.microsoft.com/office/drawing/2014/main" id="{9E6CBAB2-FDED-DC71-04DD-CBEEBD798709}"/>
                </a:ext>
              </a:extLst>
            </p:cNvPr>
            <p:cNvCxnSpPr>
              <a:cxnSpLocks/>
            </p:cNvCxnSpPr>
            <p:nvPr/>
          </p:nvCxnSpPr>
          <p:spPr>
            <a:xfrm>
              <a:off x="334963" y="5373687"/>
              <a:ext cx="8237537" cy="0"/>
            </a:xfrm>
            <a:prstGeom prst="line">
              <a:avLst/>
            </a:prstGeom>
            <a:ln w="63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>
              <a:extLst>
                <a:ext uri="{FF2B5EF4-FFF2-40B4-BE49-F238E27FC236}">
                  <a16:creationId xmlns:a16="http://schemas.microsoft.com/office/drawing/2014/main" id="{A5860B55-067B-D3D4-72F7-309DF8843AA5}"/>
                </a:ext>
              </a:extLst>
            </p:cNvPr>
            <p:cNvCxnSpPr>
              <a:cxnSpLocks/>
            </p:cNvCxnSpPr>
            <p:nvPr/>
          </p:nvCxnSpPr>
          <p:spPr>
            <a:xfrm>
              <a:off x="11714205" y="5373687"/>
              <a:ext cx="477795" cy="0"/>
            </a:xfrm>
            <a:prstGeom prst="line">
              <a:avLst/>
            </a:prstGeom>
            <a:ln w="63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660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2ABA41-3D2D-95D8-2A3A-5396129D9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4" y="5373687"/>
            <a:ext cx="8037512" cy="1484311"/>
          </a:xfrm>
        </p:spPr>
        <p:txBody>
          <a:bodyPr/>
          <a:lstStyle/>
          <a:p>
            <a:pPr algn="ctr"/>
            <a:r>
              <a:rPr lang="ru-RU" dirty="0"/>
              <a:t>Скажем «нет» унификации! </a:t>
            </a:r>
            <a:r>
              <a:rPr lang="ru-RU" dirty="0" err="1"/>
              <a:t>Суперконкурентное</a:t>
            </a:r>
            <a:r>
              <a:rPr lang="ru-RU" dirty="0"/>
              <a:t> преимущество</a:t>
            </a:r>
          </a:p>
        </p:txBody>
      </p:sp>
      <p:sp>
        <p:nvSpPr>
          <p:cNvPr id="13" name="Подзаголовок 12">
            <a:extLst>
              <a:ext uri="{FF2B5EF4-FFF2-40B4-BE49-F238E27FC236}">
                <a16:creationId xmlns:a16="http://schemas.microsoft.com/office/drawing/2014/main" id="{495B8722-F85D-4CC7-ABB0-F74E90EA21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3" y="637433"/>
            <a:ext cx="9057393" cy="3716852"/>
          </a:xfrm>
        </p:spPr>
        <p:txBody>
          <a:bodyPr vert="horz" lIns="91440" tIns="180000" rIns="91440" bIns="180000" rtlCol="0" anchor="ctr">
            <a:no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2800" dirty="0">
                <a:solidFill>
                  <a:schemeClr val="accent4">
                    <a:lumMod val="75000"/>
                  </a:schemeClr>
                </a:solidFill>
              </a:rPr>
              <a:t>Ряд продуктов, представленных на рынке,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2800" dirty="0">
                <a:solidFill>
                  <a:schemeClr val="accent4">
                    <a:lumMod val="75000"/>
                  </a:schemeClr>
                </a:solidFill>
              </a:rPr>
              <a:t>используют предустановленный набор логик, который нужно «натянуть» на конкретные инфраструктуру и бизнес-процессы заказчика, не забыв попутно объяснить ему, что решение идеально подходит именно под его задачи. 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sym typeface="Wingdings" panose="05000000000000000000" pitchFamily="2" charset="2"/>
              </a:rPr>
              <a:t></a:t>
            </a:r>
            <a:endParaRPr lang="ru-RU" sz="28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E0DE7CE-6C0D-EA9B-692C-F19CCA75140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848" b="97283" l="10000" r="90000">
                        <a14:foregroundMark x1="11232" y1="98804" x2="77754" y2="96522"/>
                        <a14:foregroundMark x1="77754" y1="96522" x2="82464" y2="96630"/>
                        <a14:foregroundMark x1="82464" y1="96630" x2="84638" y2="90978"/>
                        <a14:foregroundMark x1="84638" y1="90978" x2="85000" y2="83587"/>
                        <a14:foregroundMark x1="10797" y1="80761" x2="11232" y2="92500"/>
                        <a14:foregroundMark x1="11232" y1="92500" x2="19783" y2="97391"/>
                        <a14:foregroundMark x1="19783" y1="97391" x2="78696" y2="83696"/>
                        <a14:foregroundMark x1="78696" y1="83696" x2="83406" y2="78804"/>
                        <a14:foregroundMark x1="83406" y1="78804" x2="82826" y2="76739"/>
                        <a14:foregroundMark x1="40797" y1="22717" x2="46594" y2="21848"/>
                        <a14:foregroundMark x1="46594" y1="21848" x2="57681" y2="23152"/>
                        <a14:foregroundMark x1="58291" y1="10605" x2="57826" y2="22174"/>
                        <a14:foregroundMark x1="57826" y1="21630" x2="57826" y2="23913"/>
                        <a14:foregroundMark x1="51159" y1="7391" x2="51014" y2="10326"/>
                        <a14:foregroundMark x1="57971" y1="7826" x2="57858" y2="9239"/>
                        <a14:foregroundMark x1="42246" y1="6957" x2="42391" y2="7609"/>
                        <a14:foregroundMark x1="40000" y1="8478" x2="40290" y2="10761"/>
                        <a14:foregroundMark x1="40290" y1="14457" x2="40290" y2="17717"/>
                        <a14:foregroundMark x1="51377" y1="7174" x2="51014" y2="6848"/>
                        <a14:foregroundMark x1="58116" y1="22174" x2="58116" y2="23587"/>
                        <a14:foregroundMark x1="57826" y1="9239" x2="57826" y2="10217"/>
                        <a14:foregroundMark x1="58116" y1="23696" x2="58116" y2="24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2125" y="3586040"/>
            <a:ext cx="4907940" cy="3271960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B2FD5768-E265-9857-A58D-9226E38C4502}"/>
              </a:ext>
            </a:extLst>
          </p:cNvPr>
          <p:cNvGrpSpPr/>
          <p:nvPr/>
        </p:nvGrpSpPr>
        <p:grpSpPr>
          <a:xfrm>
            <a:off x="334963" y="5373687"/>
            <a:ext cx="11857037" cy="0"/>
            <a:chOff x="334963" y="5373687"/>
            <a:chExt cx="11857037" cy="0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880689BF-4E59-B944-4CA5-9A7A8AF209F9}"/>
                </a:ext>
              </a:extLst>
            </p:cNvPr>
            <p:cNvCxnSpPr>
              <a:cxnSpLocks/>
            </p:cNvCxnSpPr>
            <p:nvPr/>
          </p:nvCxnSpPr>
          <p:spPr>
            <a:xfrm>
              <a:off x="334963" y="5373687"/>
              <a:ext cx="8847137" cy="0"/>
            </a:xfrm>
            <a:prstGeom prst="line">
              <a:avLst/>
            </a:prstGeom>
            <a:ln w="63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EBDCC5F7-1896-F2B0-BC9D-3CD454F5CC84}"/>
                </a:ext>
              </a:extLst>
            </p:cNvPr>
            <p:cNvCxnSpPr>
              <a:cxnSpLocks/>
            </p:cNvCxnSpPr>
            <p:nvPr/>
          </p:nvCxnSpPr>
          <p:spPr>
            <a:xfrm>
              <a:off x="11857038" y="5373687"/>
              <a:ext cx="334962" cy="0"/>
            </a:xfrm>
            <a:prstGeom prst="line">
              <a:avLst/>
            </a:prstGeom>
            <a:ln w="63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4969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2ABA41-3D2D-95D8-2A3A-5396129D9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4" y="5373687"/>
            <a:ext cx="8037512" cy="1484311"/>
          </a:xfrm>
        </p:spPr>
        <p:txBody>
          <a:bodyPr/>
          <a:lstStyle/>
          <a:p>
            <a:pPr algn="ctr"/>
            <a:r>
              <a:rPr lang="ru-RU" dirty="0"/>
              <a:t>Скажем «нет» унификации! </a:t>
            </a:r>
            <a:r>
              <a:rPr lang="ru-RU" dirty="0" err="1"/>
              <a:t>Суперконкурентное</a:t>
            </a:r>
            <a:r>
              <a:rPr lang="ru-RU" dirty="0"/>
              <a:t> преимущество</a:t>
            </a:r>
          </a:p>
        </p:txBody>
      </p:sp>
      <p:sp>
        <p:nvSpPr>
          <p:cNvPr id="13" name="Подзаголовок 12">
            <a:extLst>
              <a:ext uri="{FF2B5EF4-FFF2-40B4-BE49-F238E27FC236}">
                <a16:creationId xmlns:a16="http://schemas.microsoft.com/office/drawing/2014/main" id="{495B8722-F85D-4CC7-ABB0-F74E90EA21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3" y="0"/>
            <a:ext cx="9829800" cy="52704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CTsoft Enterprise </a:t>
            </a:r>
            <a:r>
              <a:rPr lang="ru-RU" sz="2800" dirty="0"/>
              <a:t>позволяет создать с нуля логики работы бизнес-процессов или модифицировать уже имеющиеся (магазин бизнес-процессов), </a:t>
            </a:r>
          </a:p>
          <a:p>
            <a:pPr marL="0" indent="0">
              <a:buNone/>
            </a:pPr>
            <a:r>
              <a:rPr lang="ru-RU" sz="2800" dirty="0"/>
              <a:t>«отрисовать» структуру конкретного предприятия в разрезе локаций, подразделений, и особенностей автоматизации </a:t>
            </a:r>
          </a:p>
          <a:p>
            <a:pPr marL="0" indent="0">
              <a:buNone/>
            </a:pPr>
            <a:r>
              <a:rPr lang="ru-RU" sz="2800" dirty="0"/>
              <a:t>и выдать вашему заказчику действительно решение, максимально соответствующее его требованиям и задачам.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B193F30-EF6E-2D8D-1F9E-C446262EC6C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848" b="97283" l="10000" r="90000">
                        <a14:foregroundMark x1="11232" y1="98804" x2="77754" y2="96522"/>
                        <a14:foregroundMark x1="77754" y1="96522" x2="82464" y2="96630"/>
                        <a14:foregroundMark x1="82464" y1="96630" x2="84638" y2="90978"/>
                        <a14:foregroundMark x1="84638" y1="90978" x2="85000" y2="83587"/>
                        <a14:foregroundMark x1="10797" y1="80761" x2="11232" y2="92500"/>
                        <a14:foregroundMark x1="11232" y1="92500" x2="19783" y2="97391"/>
                        <a14:foregroundMark x1="19783" y1="97391" x2="78696" y2="83696"/>
                        <a14:foregroundMark x1="78696" y1="83696" x2="83406" y2="78804"/>
                        <a14:foregroundMark x1="83406" y1="78804" x2="82826" y2="76739"/>
                        <a14:foregroundMark x1="40797" y1="22717" x2="46594" y2="21848"/>
                        <a14:foregroundMark x1="46594" y1="21848" x2="57681" y2="23152"/>
                        <a14:foregroundMark x1="58291" y1="10605" x2="57826" y2="22174"/>
                        <a14:foregroundMark x1="57826" y1="21630" x2="57826" y2="23913"/>
                        <a14:foregroundMark x1="51159" y1="7391" x2="51014" y2="10326"/>
                        <a14:foregroundMark x1="57971" y1="7826" x2="57858" y2="9239"/>
                        <a14:foregroundMark x1="42246" y1="6957" x2="42391" y2="7609"/>
                        <a14:foregroundMark x1="40000" y1="8478" x2="40290" y2="10761"/>
                        <a14:foregroundMark x1="40290" y1="14457" x2="40290" y2="17717"/>
                        <a14:foregroundMark x1="51377" y1="7174" x2="51014" y2="6848"/>
                        <a14:foregroundMark x1="58116" y1="22174" x2="58116" y2="23587"/>
                        <a14:foregroundMark x1="57826" y1="9239" x2="57826" y2="10217"/>
                        <a14:foregroundMark x1="58116" y1="23696" x2="58116" y2="24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2125" y="3586040"/>
            <a:ext cx="4907940" cy="3271960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8DB7ACF0-D671-FE7A-6F6F-6AD2555ED57E}"/>
              </a:ext>
            </a:extLst>
          </p:cNvPr>
          <p:cNvGrpSpPr/>
          <p:nvPr/>
        </p:nvGrpSpPr>
        <p:grpSpPr>
          <a:xfrm>
            <a:off x="334963" y="5373687"/>
            <a:ext cx="11857037" cy="0"/>
            <a:chOff x="334963" y="5373687"/>
            <a:chExt cx="11857037" cy="0"/>
          </a:xfrm>
        </p:grpSpPr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AF94905D-3E04-4A10-FF5C-10B4EAE7FB10}"/>
                </a:ext>
              </a:extLst>
            </p:cNvPr>
            <p:cNvCxnSpPr>
              <a:cxnSpLocks/>
            </p:cNvCxnSpPr>
            <p:nvPr/>
          </p:nvCxnSpPr>
          <p:spPr>
            <a:xfrm>
              <a:off x="334963" y="5373687"/>
              <a:ext cx="8847137" cy="0"/>
            </a:xfrm>
            <a:prstGeom prst="line">
              <a:avLst/>
            </a:prstGeom>
            <a:ln w="63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1D4C878B-21E3-570F-1C2D-D716E1B58352}"/>
                </a:ext>
              </a:extLst>
            </p:cNvPr>
            <p:cNvCxnSpPr>
              <a:cxnSpLocks/>
            </p:cNvCxnSpPr>
            <p:nvPr/>
          </p:nvCxnSpPr>
          <p:spPr>
            <a:xfrm>
              <a:off x="11857038" y="5373687"/>
              <a:ext cx="334962" cy="0"/>
            </a:xfrm>
            <a:prstGeom prst="line">
              <a:avLst/>
            </a:prstGeom>
            <a:ln w="63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78601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2ABA41-3D2D-95D8-2A3A-5396129D9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8504" y="5373689"/>
            <a:ext cx="8745537" cy="1484311"/>
          </a:xfrm>
        </p:spPr>
        <p:txBody>
          <a:bodyPr/>
          <a:lstStyle/>
          <a:p>
            <a:pPr algn="ctr"/>
            <a:r>
              <a:rPr lang="ru-RU" dirty="0"/>
              <a:t>Скажем «нет» унификации! </a:t>
            </a:r>
            <a:r>
              <a:rPr lang="ru-RU" dirty="0" err="1"/>
              <a:t>Суперконкурентное</a:t>
            </a:r>
            <a:r>
              <a:rPr lang="ru-RU" dirty="0"/>
              <a:t> преимущество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29974742-2571-9926-AE10-8DD429001A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46404" y="2803489"/>
            <a:ext cx="4154938" cy="2669607"/>
          </a:xfrm>
          <a:prstGeom prst="round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4">
            <a:extLst>
              <a:ext uri="{FF2B5EF4-FFF2-40B4-BE49-F238E27FC236}">
                <a16:creationId xmlns:a16="http://schemas.microsoft.com/office/drawing/2014/main" id="{248C2C8C-9CB9-7FDC-BB95-2555F872EC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4" y="1"/>
            <a:ext cx="8332070" cy="2959099"/>
          </a:xfrm>
        </p:spPr>
        <p:txBody>
          <a:bodyPr vert="horz" lIns="91440" tIns="180000" rIns="91440" bIns="180000" rtlCol="0" anchor="ctr">
            <a:normAutofit/>
          </a:bodyPr>
          <a:lstStyle/>
          <a:p>
            <a:pPr marL="536575" indent="-536575">
              <a:buClr>
                <a:schemeClr val="bg1"/>
              </a:buClr>
              <a:buSzPct val="15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ru-RU" sz="2000" dirty="0"/>
              <a:t>Никакой унификации! Максимальное соответствие </a:t>
            </a:r>
            <a:br>
              <a:rPr lang="ru-RU" sz="2000" dirty="0"/>
            </a:br>
            <a:r>
              <a:rPr lang="ru-RU" sz="2000" dirty="0"/>
              <a:t>фактических БП логике автоматизации.  </a:t>
            </a:r>
          </a:p>
          <a:p>
            <a:pPr marL="536575" indent="-536575">
              <a:buClr>
                <a:schemeClr val="bg1"/>
              </a:buClr>
              <a:buSzPct val="15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ru-RU" sz="2000" dirty="0"/>
              <a:t>Высокие результаты автоматизации и </a:t>
            </a:r>
            <a:r>
              <a:rPr lang="en-US" sz="2000" dirty="0"/>
              <a:t>ROI</a:t>
            </a:r>
            <a:r>
              <a:rPr lang="ru-RU" sz="2000" dirty="0"/>
              <a:t>, не свойственные внедрению массового универсального решения.</a:t>
            </a:r>
          </a:p>
          <a:p>
            <a:pPr marL="536575" indent="-536575">
              <a:buClr>
                <a:schemeClr val="bg1"/>
              </a:buClr>
              <a:buSzPct val="15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ru-RU" sz="2000" dirty="0"/>
              <a:t>Шикарный «костюм ручной работы» по цене готового</a:t>
            </a:r>
            <a:r>
              <a:rPr lang="en-US" sz="2000" dirty="0"/>
              <a:t>! </a:t>
            </a:r>
            <a:br>
              <a:rPr lang="en-US" sz="2000" dirty="0"/>
            </a:br>
            <a:r>
              <a:rPr lang="ru-RU" sz="2000" dirty="0"/>
              <a:t>Стоимость внедрения максимально доступна.</a:t>
            </a:r>
            <a:endParaRPr lang="ru-RU" sz="2800" dirty="0"/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DC5BE0F0-43DF-99FD-984A-9734346FE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00" b="93200" l="6700" r="96000">
                        <a14:foregroundMark x1="88400" y1="26300" x2="90500" y2="5800"/>
                        <a14:foregroundMark x1="90500" y1="5800" x2="96000" y2="20100"/>
                        <a14:foregroundMark x1="96000" y1="20100" x2="89300" y2="22200"/>
                        <a14:foregroundMark x1="95300" y1="5800" x2="95900" y2="7600"/>
                        <a14:foregroundMark x1="33700" y1="63800" x2="16400" y2="87800"/>
                        <a14:foregroundMark x1="16400" y1="87800" x2="6700" y2="93200"/>
                        <a14:foregroundMark x1="6700" y1="93200" x2="13700" y2="76000"/>
                        <a14:foregroundMark x1="13700" y1="76000" x2="26400" y2="65700"/>
                        <a14:foregroundMark x1="26400" y1="65700" x2="36500" y2="70200"/>
                        <a14:foregroundMark x1="37372" y1="52890" x2="28900" y2="67500"/>
                        <a14:foregroundMark x1="28900" y1="67500" x2="39030" y2="52798"/>
                        <a14:backgroundMark x1="52800" y1="41000" x2="44700" y2="50700"/>
                        <a14:backgroundMark x1="44700" y1="50700" x2="41571" y2="51743"/>
                        <a14:backgroundMark x1="65600" y1="50100" x2="53100" y2="62900"/>
                        <a14:backgroundMark x1="63400" y1="51000" x2="54000" y2="59200"/>
                        <a14:backgroundMark x1="54000" y1="59200" x2="62600" y2="50600"/>
                        <a14:backgroundMark x1="62600" y1="50600" x2="64400" y2="50600"/>
                        <a14:backgroundMark x1="62200" y1="49600" x2="53700" y2="61100"/>
                        <a14:backgroundMark x1="52800" y1="40500" x2="43100" y2="51100"/>
                        <a14:backgroundMark x1="43100" y1="51100" x2="35900" y2="51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88534" y="2666338"/>
            <a:ext cx="4645476" cy="317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55E37BDC-BB05-A9DF-A45E-91F08F4E16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8773" y1="75500" x2="99869" y2="88000"/>
                        <a14:foregroundMark x1="99869" y1="88667" x2="81854" y2="99833"/>
                        <a14:foregroundMark x1="43734" y1="81833" x2="70888" y2="99833"/>
                        <a14:foregroundMark x1="43734" y1="81833" x2="85117" y2="78500"/>
                        <a14:foregroundMark x1="34987" y1="10667" x2="27415" y2="31500"/>
                        <a14:foregroundMark x1="0" y1="30000" x2="27285" y2="31333"/>
                        <a14:foregroundMark x1="10052" y1="4667" x2="0" y2="24667"/>
                        <a14:foregroundMark x1="10183" y1="4667" x2="37859" y2="6000"/>
                        <a14:foregroundMark x1="37859" y1="6000" x2="41514" y2="13000"/>
                        <a14:backgroundMark x1="66710" y1="48833" x2="42298" y2="26000"/>
                        <a14:backgroundMark x1="52089" y1="69333" x2="36554" y2="52667"/>
                        <a14:backgroundMark x1="36554" y1="52667" x2="30940" y2="51000"/>
                        <a14:backgroundMark x1="65927" y1="50333" x2="43995" y2="25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660399" y="2803489"/>
            <a:ext cx="5233993" cy="279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D1340C98-A52C-9761-5A6A-69DDD6A22620}"/>
              </a:ext>
            </a:extLst>
          </p:cNvPr>
          <p:cNvGrpSpPr>
            <a:grpSpLocks noChangeAspect="1"/>
          </p:cNvGrpSpPr>
          <p:nvPr/>
        </p:nvGrpSpPr>
        <p:grpSpPr>
          <a:xfrm>
            <a:off x="8014857" y="1950791"/>
            <a:ext cx="3927428" cy="4321026"/>
            <a:chOff x="7977931" y="2130804"/>
            <a:chExt cx="4176328" cy="4594870"/>
          </a:xfrm>
        </p:grpSpPr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637FAECD-8560-7FD3-4160-C4D33F1DE6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875" b="98125" l="10000" r="93500">
                          <a14:foregroundMark x1="13125" y1="48500" x2="14875" y2="51625"/>
                          <a14:foregroundMark x1="23750" y1="13750" x2="24000" y2="25125"/>
                          <a14:foregroundMark x1="24000" y1="25125" x2="25000" y2="15000"/>
                          <a14:foregroundMark x1="25000" y1="8875" x2="24875" y2="13500"/>
                          <a14:foregroundMark x1="21625" y1="17250" x2="22625" y2="18500"/>
                          <a14:foregroundMark x1="24250" y1="46625" x2="24250" y2="45000"/>
                          <a14:foregroundMark x1="11250" y1="58750" x2="18000" y2="59875"/>
                          <a14:foregroundMark x1="22750" y1="86250" x2="22750" y2="78750"/>
                          <a14:foregroundMark x1="15875" y1="93875" x2="27375" y2="94250"/>
                          <a14:foregroundMark x1="13750" y1="93500" x2="21000" y2="92375"/>
                          <a14:foregroundMark x1="21000" y1="92375" x2="21500" y2="92375"/>
                          <a14:foregroundMark x1="25375" y1="92250" x2="32375" y2="94125"/>
                          <a14:foregroundMark x1="51125" y1="26625" x2="52375" y2="48500"/>
                          <a14:foregroundMark x1="52375" y1="48500" x2="55000" y2="27875"/>
                          <a14:foregroundMark x1="55000" y1="27875" x2="54125" y2="24625"/>
                          <a14:foregroundMark x1="78000" y1="23875" x2="77500" y2="39875"/>
                          <a14:foregroundMark x1="77500" y1="39875" x2="81125" y2="26625"/>
                          <a14:foregroundMark x1="81125" y1="26625" x2="80750" y2="25875"/>
                          <a14:foregroundMark x1="69625" y1="64500" x2="70875" y2="75500"/>
                          <a14:foregroundMark x1="70875" y1="75500" x2="78250" y2="91375"/>
                          <a14:foregroundMark x1="78250" y1="91375" x2="88250" y2="85625"/>
                          <a14:foregroundMark x1="88250" y1="85625" x2="87375" y2="64125"/>
                          <a14:foregroundMark x1="67750" y1="61500" x2="91625" y2="61625"/>
                          <a14:foregroundMark x1="92250" y1="62000" x2="89875" y2="96000"/>
                          <a14:foregroundMark x1="89875" y1="96000" x2="67875" y2="94250"/>
                          <a14:foregroundMark x1="67875" y1="94250" x2="65500" y2="67375"/>
                          <a14:foregroundMark x1="65500" y1="67375" x2="66625" y2="61250"/>
                          <a14:foregroundMark x1="65500" y1="73500" x2="65750" y2="94125"/>
                          <a14:foregroundMark x1="65750" y1="94125" x2="66125" y2="95125"/>
                          <a14:foregroundMark x1="92000" y1="96500" x2="89375" y2="73625"/>
                          <a14:foregroundMark x1="89375" y1="73625" x2="91125" y2="89125"/>
                          <a14:foregroundMark x1="92185" y1="85431" x2="92000" y2="93375"/>
                          <a14:foregroundMark x1="92750" y1="61125" x2="92295" y2="80669"/>
                          <a14:foregroundMark x1="65500" y1="61875" x2="66500" y2="73750"/>
                          <a14:foregroundMark x1="65875" y1="60750" x2="70000" y2="61125"/>
                          <a14:foregroundMark x1="65375" y1="60875" x2="65500" y2="77375"/>
                          <a14:foregroundMark x1="65500" y1="77375" x2="65500" y2="77375"/>
                          <a14:foregroundMark x1="65750" y1="79625" x2="65125" y2="95125"/>
                          <a14:foregroundMark x1="65125" y1="95125" x2="65125" y2="95125"/>
                          <a14:foregroundMark x1="65500" y1="62000" x2="65125" y2="93875"/>
                          <a14:foregroundMark x1="71875" y1="70000" x2="78750" y2="74875"/>
                          <a14:foregroundMark x1="78750" y1="74875" x2="80500" y2="74125"/>
                          <a14:foregroundMark x1="93500" y1="60750" x2="92250" y2="62000"/>
                          <a14:foregroundMark x1="92456" y1="87757" x2="91908" y2="97178"/>
                          <a14:foregroundMark x1="93125" y1="76250" x2="92872" y2="80602"/>
                          <a14:foregroundMark x1="92885" y1="88202" x2="92405" y2="96371"/>
                          <a14:foregroundMark x1="93375" y1="79875" x2="93335" y2="80548"/>
                          <a14:foregroundMark x1="51625" y1="71125" x2="50875" y2="87375"/>
                          <a14:foregroundMark x1="93315" y1="88152" x2="92743" y2="96416"/>
                          <a14:foregroundMark x1="70375" y1="60500" x2="65500" y2="61250"/>
                          <a14:foregroundMark x1="92750" y1="80375" x2="93000" y2="89125"/>
                          <a14:backgroundMark x1="91250" y1="98125" x2="93125" y2="98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7931" y="2130804"/>
              <a:ext cx="4176328" cy="4594870"/>
            </a:xfrm>
            <a:prstGeom prst="rect">
              <a:avLst/>
            </a:prstGeom>
            <a:noFill/>
            <a:effectLst>
              <a:glow rad="355600">
                <a:schemeClr val="accent4">
                  <a:lumMod val="75000"/>
                  <a:alpha val="56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B5032CE-5815-D604-BF14-2959EE975C66}"/>
                </a:ext>
              </a:extLst>
            </p:cNvPr>
            <p:cNvSpPr txBox="1"/>
            <p:nvPr/>
          </p:nvSpPr>
          <p:spPr>
            <a:xfrm>
              <a:off x="10981533" y="4960517"/>
              <a:ext cx="874713" cy="124953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400" b="1" dirty="0">
                  <a:solidFill>
                    <a:schemeClr val="accent4">
                      <a:lumMod val="50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Lucida Handwriting" panose="03010101010101010101" pitchFamily="66" charset="0"/>
                  <a:cs typeface="Arial" panose="020B0604020202020204" pitchFamily="34" charset="0"/>
                </a:rPr>
                <a:t>CTsoft</a:t>
              </a:r>
              <a:r>
                <a:rPr lang="ru-RU" sz="1400" b="1" dirty="0">
                  <a:solidFill>
                    <a:schemeClr val="accent4">
                      <a:lumMod val="50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 </a:t>
              </a:r>
              <a:r>
                <a:rPr lang="ru-RU" sz="1400" dirty="0">
                  <a:solidFill>
                    <a:schemeClr val="accent4">
                      <a:lumMod val="50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–</a:t>
              </a:r>
              <a:r>
                <a:rPr lang="ru-RU" sz="1600" dirty="0">
                  <a:solidFill>
                    <a:schemeClr val="accent4">
                      <a:lumMod val="50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b="1" dirty="0">
                  <a:solidFill>
                    <a:schemeClr val="accent4">
                      <a:lumMod val="50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Lucida Handwriting" panose="03010101010101010101" pitchFamily="66" charset="0"/>
                  <a:cs typeface="Arial" panose="020B0604020202020204" pitchFamily="34" charset="0"/>
                </a:rPr>
                <a:t>Custom Tailored</a:t>
              </a:r>
            </a:p>
            <a:p>
              <a:pPr algn="ctr">
                <a:lnSpc>
                  <a:spcPct val="150000"/>
                </a:lnSpc>
              </a:pPr>
              <a:r>
                <a:rPr lang="en-US" sz="1200" b="1" dirty="0">
                  <a:solidFill>
                    <a:schemeClr val="accent4">
                      <a:lumMod val="50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Lucida Handwriting" panose="03010101010101010101" pitchFamily="66" charset="0"/>
                  <a:cs typeface="Arial" panose="020B0604020202020204" pitchFamily="34" charset="0"/>
                </a:rPr>
                <a:t>Software </a:t>
              </a:r>
              <a:endParaRPr lang="ru-RU" sz="1200" b="1" dirty="0">
                <a:solidFill>
                  <a:schemeClr val="accent4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490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2A072260-7730-B68D-88AE-AD4840B1A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Сам себе программист –  </a:t>
            </a:r>
            <a:br>
              <a:rPr lang="ru-RU" dirty="0"/>
            </a:br>
            <a:r>
              <a:rPr lang="ru-RU" dirty="0"/>
              <a:t>без программирования</a:t>
            </a:r>
          </a:p>
        </p:txBody>
      </p:sp>
      <p:sp>
        <p:nvSpPr>
          <p:cNvPr id="13" name="Подзаголовок 12">
            <a:extLst>
              <a:ext uri="{FF2B5EF4-FFF2-40B4-BE49-F238E27FC236}">
                <a16:creationId xmlns:a16="http://schemas.microsoft.com/office/drawing/2014/main" id="{495B8722-F85D-4CC7-ABB0-F74E90EA21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4" y="620713"/>
            <a:ext cx="9829799" cy="42618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accent4">
                    <a:lumMod val="75000"/>
                  </a:schemeClr>
                </a:solidFill>
              </a:rPr>
              <a:t>Немногие решения, представленные на рынке, позволяют проводить глубокую кастомизацию силами заказчика. 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4">
                    <a:lumMod val="75000"/>
                  </a:schemeClr>
                </a:solidFill>
              </a:rPr>
              <a:t>Зачастую многое, что лежит за рамками типовых процессов или требует доработки и корректировки, рождает необходимость обращения к «</a:t>
            </a:r>
            <a:r>
              <a:rPr lang="ru-RU" dirty="0" err="1">
                <a:solidFill>
                  <a:schemeClr val="accent4">
                    <a:lumMod val="75000"/>
                  </a:schemeClr>
                </a:solidFill>
              </a:rPr>
              <a:t>софтописателю</a:t>
            </a:r>
            <a:r>
              <a:rPr lang="ru-RU" dirty="0">
                <a:solidFill>
                  <a:schemeClr val="accent4">
                    <a:lumMod val="75000"/>
                  </a:schemeClr>
                </a:solidFill>
              </a:rPr>
              <a:t>» и называется «проектная доработка». 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4">
                    <a:lumMod val="75000"/>
                  </a:schemeClr>
                </a:solidFill>
              </a:rPr>
              <a:t>А если у вас есть команда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IT</a:t>
            </a:r>
            <a:r>
              <a:rPr lang="ru-RU" dirty="0">
                <a:solidFill>
                  <a:schemeClr val="accent4">
                    <a:lumMod val="75000"/>
                  </a:schemeClr>
                </a:solidFill>
              </a:rPr>
              <a:t>-профессионалов, </a:t>
            </a:r>
            <a:br>
              <a:rPr lang="en-US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4">
                    <a:lumMod val="75000"/>
                  </a:schemeClr>
                </a:solidFill>
              </a:rPr>
              <a:t>готовых решать задачи по автоматизации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?</a:t>
            </a:r>
            <a:r>
              <a:rPr lang="ru-RU" dirty="0">
                <a:solidFill>
                  <a:schemeClr val="accent4">
                    <a:lumMod val="75000"/>
                  </a:schemeClr>
                </a:solidFill>
              </a:rPr>
              <a:t> 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4">
                    <a:lumMod val="75000"/>
                  </a:schemeClr>
                </a:solidFill>
              </a:rPr>
              <a:t>При наличии инструментария…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sym typeface="Wingdings" panose="05000000000000000000" pitchFamily="2" charset="2"/>
              </a:rPr>
              <a:t></a:t>
            </a:r>
            <a:r>
              <a:rPr lang="ru-RU" dirty="0">
                <a:solidFill>
                  <a:schemeClr val="accent4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59CAE3D-4B34-5B79-D364-39DAEB1D4C0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70" b="96522" l="10000" r="90000">
                        <a14:foregroundMark x1="20290" y1="88370" x2="20507" y2="94891"/>
                        <a14:foregroundMark x1="20507" y1="94891" x2="72826" y2="99891"/>
                        <a14:foregroundMark x1="72826" y1="99891" x2="76449" y2="96522"/>
                        <a14:foregroundMark x1="76449" y1="96522" x2="75580" y2="90217"/>
                        <a14:foregroundMark x1="41667" y1="42935" x2="43261" y2="50761"/>
                        <a14:foregroundMark x1="43261" y1="7609" x2="43551" y2="14565"/>
                        <a14:foregroundMark x1="45435" y1="4457" x2="45580" y2="8370"/>
                        <a14:foregroundMark x1="53261" y1="3370" x2="53406" y2="4239"/>
                        <a14:foregroundMark x1="58623" y1="27500" x2="57971" y2="28152"/>
                        <a14:foregroundMark x1="43406" y1="6413" x2="43333" y2="67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7650" y="3334809"/>
            <a:ext cx="5284787" cy="3523191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3A123219-0F4D-2611-BB48-9D928341CA67}"/>
              </a:ext>
            </a:extLst>
          </p:cNvPr>
          <p:cNvGrpSpPr/>
          <p:nvPr/>
        </p:nvGrpSpPr>
        <p:grpSpPr>
          <a:xfrm>
            <a:off x="334963" y="5373687"/>
            <a:ext cx="11857037" cy="0"/>
            <a:chOff x="334963" y="5373687"/>
            <a:chExt cx="11857037" cy="0"/>
          </a:xfrm>
        </p:grpSpPr>
        <p:cxnSp>
          <p:nvCxnSpPr>
            <p:cNvPr id="4" name="Прямая соединительная линия 3">
              <a:extLst>
                <a:ext uri="{FF2B5EF4-FFF2-40B4-BE49-F238E27FC236}">
                  <a16:creationId xmlns:a16="http://schemas.microsoft.com/office/drawing/2014/main" id="{1552F351-FF93-7993-E7FA-F31BE010B700}"/>
                </a:ext>
              </a:extLst>
            </p:cNvPr>
            <p:cNvCxnSpPr>
              <a:cxnSpLocks/>
            </p:cNvCxnSpPr>
            <p:nvPr/>
          </p:nvCxnSpPr>
          <p:spPr>
            <a:xfrm>
              <a:off x="334963" y="5373687"/>
              <a:ext cx="8976677" cy="0"/>
            </a:xfrm>
            <a:prstGeom prst="line">
              <a:avLst/>
            </a:prstGeom>
            <a:ln w="63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>
              <a:extLst>
                <a:ext uri="{FF2B5EF4-FFF2-40B4-BE49-F238E27FC236}">
                  <a16:creationId xmlns:a16="http://schemas.microsoft.com/office/drawing/2014/main" id="{42E9973C-37FC-F2ED-7C45-9B4F459E1DB0}"/>
                </a:ext>
              </a:extLst>
            </p:cNvPr>
            <p:cNvCxnSpPr>
              <a:cxnSpLocks/>
            </p:cNvCxnSpPr>
            <p:nvPr/>
          </p:nvCxnSpPr>
          <p:spPr>
            <a:xfrm>
              <a:off x="11714205" y="5373687"/>
              <a:ext cx="477795" cy="0"/>
            </a:xfrm>
            <a:prstGeom prst="line">
              <a:avLst/>
            </a:prstGeom>
            <a:ln w="63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6595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125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125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125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2A072260-7730-B68D-88AE-AD4840B1A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Сам себе программист –  </a:t>
            </a:r>
            <a:br>
              <a:rPr lang="ru-RU" dirty="0"/>
            </a:br>
            <a:r>
              <a:rPr lang="ru-RU" dirty="0"/>
              <a:t>без программирования</a:t>
            </a:r>
          </a:p>
        </p:txBody>
      </p:sp>
      <p:sp>
        <p:nvSpPr>
          <p:cNvPr id="13" name="Подзаголовок 12">
            <a:extLst>
              <a:ext uri="{FF2B5EF4-FFF2-40B4-BE49-F238E27FC236}">
                <a16:creationId xmlns:a16="http://schemas.microsoft.com/office/drawing/2014/main" id="{495B8722-F85D-4CC7-ABB0-F74E90EA21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4" y="1"/>
            <a:ext cx="9571036" cy="537368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CTsoft Enterprise </a:t>
            </a:r>
            <a:r>
              <a:rPr lang="ru-RU" dirty="0"/>
              <a:t>позволяет конструировать и модифицировать бизнес-процессы любой глубины и сложности. </a:t>
            </a:r>
            <a:r>
              <a:rPr lang="ru-RU" b="1" dirty="0">
                <a:solidFill>
                  <a:schemeClr val="bg1"/>
                </a:solidFill>
              </a:rPr>
              <a:t>Без программирования. Силами своих специалистов.</a:t>
            </a:r>
          </a:p>
          <a:p>
            <a:pPr marL="0" indent="0">
              <a:buNone/>
            </a:pPr>
            <a:r>
              <a:rPr lang="ru-RU" dirty="0"/>
              <a:t>Создавать интерфейсы для ТСД: цветовые схемы, геометрию и логику виртуальных клавиш.</a:t>
            </a:r>
          </a:p>
          <a:p>
            <a:pPr marL="0" indent="0">
              <a:buNone/>
            </a:pPr>
            <a:r>
              <a:rPr lang="ru-RU" dirty="0"/>
              <a:t>Удалённо назначать и переназначать конфигурации для одиночных ТСД в составе группы и непосредственно группам. </a:t>
            </a:r>
          </a:p>
          <a:p>
            <a:pPr marL="0" indent="0">
              <a:buNone/>
            </a:pPr>
            <a:r>
              <a:rPr lang="ru-RU" dirty="0"/>
              <a:t>Позволяет работать с внутренней библиотекой конфигураций (бизнес-процессов).</a:t>
            </a:r>
          </a:p>
          <a:p>
            <a:pPr marL="0" indent="0">
              <a:buNone/>
            </a:pPr>
            <a:r>
              <a:rPr lang="ru-RU" dirty="0"/>
              <a:t>И добавлять свои разработки в «магазин» бизнес-процессов.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59CAE3D-4B34-5B79-D364-39DAEB1D4C0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70" b="96522" l="10000" r="90000">
                        <a14:foregroundMark x1="20290" y1="88370" x2="20507" y2="94891"/>
                        <a14:foregroundMark x1="20507" y1="94891" x2="72826" y2="99891"/>
                        <a14:foregroundMark x1="72826" y1="99891" x2="76449" y2="96522"/>
                        <a14:foregroundMark x1="76449" y1="96522" x2="75580" y2="90217"/>
                        <a14:foregroundMark x1="41667" y1="42935" x2="43261" y2="50761"/>
                        <a14:foregroundMark x1="43261" y1="7609" x2="43551" y2="14565"/>
                        <a14:foregroundMark x1="45435" y1="4457" x2="45580" y2="8370"/>
                        <a14:foregroundMark x1="53261" y1="3370" x2="53406" y2="4239"/>
                        <a14:foregroundMark x1="58623" y1="27500" x2="57971" y2="28152"/>
                        <a14:foregroundMark x1="43406" y1="6413" x2="43333" y2="67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7650" y="3334809"/>
            <a:ext cx="5284787" cy="3523191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3A123219-0F4D-2611-BB48-9D928341CA67}"/>
              </a:ext>
            </a:extLst>
          </p:cNvPr>
          <p:cNvGrpSpPr/>
          <p:nvPr/>
        </p:nvGrpSpPr>
        <p:grpSpPr>
          <a:xfrm>
            <a:off x="334963" y="5373687"/>
            <a:ext cx="11857037" cy="0"/>
            <a:chOff x="334963" y="5373687"/>
            <a:chExt cx="11857037" cy="0"/>
          </a:xfrm>
        </p:grpSpPr>
        <p:cxnSp>
          <p:nvCxnSpPr>
            <p:cNvPr id="4" name="Прямая соединительная линия 3">
              <a:extLst>
                <a:ext uri="{FF2B5EF4-FFF2-40B4-BE49-F238E27FC236}">
                  <a16:creationId xmlns:a16="http://schemas.microsoft.com/office/drawing/2014/main" id="{1552F351-FF93-7993-E7FA-F31BE010B700}"/>
                </a:ext>
              </a:extLst>
            </p:cNvPr>
            <p:cNvCxnSpPr>
              <a:cxnSpLocks/>
            </p:cNvCxnSpPr>
            <p:nvPr/>
          </p:nvCxnSpPr>
          <p:spPr>
            <a:xfrm>
              <a:off x="334963" y="5373687"/>
              <a:ext cx="8976677" cy="0"/>
            </a:xfrm>
            <a:prstGeom prst="line">
              <a:avLst/>
            </a:prstGeom>
            <a:ln w="63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>
              <a:extLst>
                <a:ext uri="{FF2B5EF4-FFF2-40B4-BE49-F238E27FC236}">
                  <a16:creationId xmlns:a16="http://schemas.microsoft.com/office/drawing/2014/main" id="{42E9973C-37FC-F2ED-7C45-9B4F459E1DB0}"/>
                </a:ext>
              </a:extLst>
            </p:cNvPr>
            <p:cNvCxnSpPr>
              <a:cxnSpLocks/>
            </p:cNvCxnSpPr>
            <p:nvPr/>
          </p:nvCxnSpPr>
          <p:spPr>
            <a:xfrm>
              <a:off x="11714205" y="5373687"/>
              <a:ext cx="477795" cy="0"/>
            </a:xfrm>
            <a:prstGeom prst="line">
              <a:avLst/>
            </a:prstGeom>
            <a:ln w="63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13047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2A072260-7730-B68D-88AE-AD4840B1A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Сам себе программист –  </a:t>
            </a:r>
            <a:br>
              <a:rPr lang="ru-RU" dirty="0"/>
            </a:br>
            <a:r>
              <a:rPr lang="ru-RU" dirty="0"/>
              <a:t>без программирования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59CAE3D-4B34-5B79-D364-39DAEB1D4C0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70" b="96522" l="10000" r="90000">
                        <a14:foregroundMark x1="20290" y1="88370" x2="20507" y2="94891"/>
                        <a14:foregroundMark x1="20507" y1="94891" x2="72826" y2="99891"/>
                        <a14:foregroundMark x1="72826" y1="99891" x2="76449" y2="96522"/>
                        <a14:foregroundMark x1="76449" y1="96522" x2="75580" y2="90217"/>
                        <a14:foregroundMark x1="41667" y1="42935" x2="43261" y2="50761"/>
                        <a14:foregroundMark x1="43261" y1="7609" x2="43551" y2="14565"/>
                        <a14:foregroundMark x1="45435" y1="4457" x2="45580" y2="8370"/>
                        <a14:foregroundMark x1="53261" y1="3370" x2="53406" y2="4239"/>
                        <a14:foregroundMark x1="58623" y1="27500" x2="57971" y2="28152"/>
                        <a14:foregroundMark x1="43406" y1="6413" x2="43333" y2="67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7650" y="3334809"/>
            <a:ext cx="5284787" cy="3523191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3A123219-0F4D-2611-BB48-9D928341CA67}"/>
              </a:ext>
            </a:extLst>
          </p:cNvPr>
          <p:cNvGrpSpPr/>
          <p:nvPr/>
        </p:nvGrpSpPr>
        <p:grpSpPr>
          <a:xfrm>
            <a:off x="334963" y="5373687"/>
            <a:ext cx="11857037" cy="0"/>
            <a:chOff x="334963" y="5373687"/>
            <a:chExt cx="11857037" cy="0"/>
          </a:xfrm>
        </p:grpSpPr>
        <p:cxnSp>
          <p:nvCxnSpPr>
            <p:cNvPr id="4" name="Прямая соединительная линия 3">
              <a:extLst>
                <a:ext uri="{FF2B5EF4-FFF2-40B4-BE49-F238E27FC236}">
                  <a16:creationId xmlns:a16="http://schemas.microsoft.com/office/drawing/2014/main" id="{1552F351-FF93-7993-E7FA-F31BE010B700}"/>
                </a:ext>
              </a:extLst>
            </p:cNvPr>
            <p:cNvCxnSpPr>
              <a:cxnSpLocks/>
            </p:cNvCxnSpPr>
            <p:nvPr/>
          </p:nvCxnSpPr>
          <p:spPr>
            <a:xfrm>
              <a:off x="334963" y="5373687"/>
              <a:ext cx="8976677" cy="0"/>
            </a:xfrm>
            <a:prstGeom prst="line">
              <a:avLst/>
            </a:prstGeom>
            <a:ln w="63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>
              <a:extLst>
                <a:ext uri="{FF2B5EF4-FFF2-40B4-BE49-F238E27FC236}">
                  <a16:creationId xmlns:a16="http://schemas.microsoft.com/office/drawing/2014/main" id="{42E9973C-37FC-F2ED-7C45-9B4F459E1DB0}"/>
                </a:ext>
              </a:extLst>
            </p:cNvPr>
            <p:cNvCxnSpPr>
              <a:cxnSpLocks/>
            </p:cNvCxnSpPr>
            <p:nvPr/>
          </p:nvCxnSpPr>
          <p:spPr>
            <a:xfrm>
              <a:off x="11714205" y="5373687"/>
              <a:ext cx="477795" cy="0"/>
            </a:xfrm>
            <a:prstGeom prst="line">
              <a:avLst/>
            </a:prstGeom>
            <a:ln w="63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Объект 5">
            <a:extLst>
              <a:ext uri="{FF2B5EF4-FFF2-40B4-BE49-F238E27FC236}">
                <a16:creationId xmlns:a16="http://schemas.microsoft.com/office/drawing/2014/main" id="{08317462-E589-024C-F742-84DFAEA60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4" y="1"/>
            <a:ext cx="9571036" cy="5373684"/>
          </a:xfrm>
        </p:spPr>
        <p:txBody>
          <a:bodyPr vert="horz" lIns="91440" tIns="180000" rIns="91440" bIns="180000" rtlCol="0" anchor="ctr">
            <a:normAutofit/>
          </a:bodyPr>
          <a:lstStyle/>
          <a:p>
            <a:pPr marL="536575" indent="-536575">
              <a:spcBef>
                <a:spcPts val="1800"/>
              </a:spcBef>
              <a:spcAft>
                <a:spcPts val="1800"/>
              </a:spcAft>
              <a:buClr>
                <a:schemeClr val="bg1"/>
              </a:buClr>
              <a:buSzPct val="1500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ru-RU" sz="2800" b="1" dirty="0">
                <a:solidFill>
                  <a:schemeClr val="bg1"/>
                </a:solidFill>
              </a:rPr>
              <a:t>Визуальный интерфейс конструирования </a:t>
            </a:r>
            <a:r>
              <a:rPr lang="ru-RU" sz="2800" dirty="0"/>
              <a:t>позволит создать с нуля или отредактировать бизнес-процесс,</a:t>
            </a:r>
            <a:r>
              <a:rPr lang="en-US" sz="2800" dirty="0"/>
              <a:t> </a:t>
            </a:r>
            <a:br>
              <a:rPr lang="ru-RU" sz="2800" dirty="0"/>
            </a:br>
            <a:r>
              <a:rPr lang="en-US" sz="2800" dirty="0"/>
              <a:t>UI </a:t>
            </a:r>
            <a:r>
              <a:rPr lang="ru-RU" sz="2800" dirty="0"/>
              <a:t>и отправить конфигурацию на терминал.</a:t>
            </a:r>
            <a:r>
              <a:rPr lang="en-US" sz="2800" dirty="0"/>
              <a:t> </a:t>
            </a:r>
            <a:endParaRPr lang="ru-RU" sz="2800" dirty="0"/>
          </a:p>
          <a:p>
            <a:pPr marL="536575" indent="-536575">
              <a:spcBef>
                <a:spcPts val="1800"/>
              </a:spcBef>
              <a:spcAft>
                <a:spcPts val="1800"/>
              </a:spcAft>
              <a:buClr>
                <a:schemeClr val="bg1"/>
              </a:buClr>
              <a:buSzPct val="1500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ru-RU" sz="2800" dirty="0"/>
              <a:t>Ваш проект полностью в ваших руках</a:t>
            </a:r>
            <a:r>
              <a:rPr lang="en-US" sz="2800" dirty="0"/>
              <a:t>!</a:t>
            </a:r>
            <a:r>
              <a:rPr lang="ru-RU" sz="2800" dirty="0"/>
              <a:t> </a:t>
            </a:r>
          </a:p>
          <a:p>
            <a:pPr marL="536575" indent="-536575">
              <a:spcBef>
                <a:spcPts val="1800"/>
              </a:spcBef>
              <a:spcAft>
                <a:spcPts val="1800"/>
              </a:spcAft>
              <a:buClr>
                <a:schemeClr val="bg1"/>
              </a:buClr>
              <a:buSzPct val="1500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ru-RU" sz="2800" b="1" dirty="0">
                <a:solidFill>
                  <a:schemeClr val="bg1"/>
                </a:solidFill>
              </a:rPr>
              <a:t>Без программирования.</a:t>
            </a:r>
          </a:p>
        </p:txBody>
      </p:sp>
    </p:spTree>
    <p:extLst>
      <p:ext uri="{BB962C8B-B14F-4D97-AF65-F5344CB8AC3E}">
        <p14:creationId xmlns:p14="http://schemas.microsoft.com/office/powerpoint/2010/main" val="221090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0C6F6D-FF1F-FC0E-E341-FF18FE7AC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4" y="5373687"/>
            <a:ext cx="8037512" cy="148431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4000" spc="-150" dirty="0">
                <a:solidFill>
                  <a:schemeClr val="bg1"/>
                </a:solidFill>
              </a:rPr>
              <a:t>CTsoft Enterprise </a:t>
            </a:r>
            <a:br>
              <a:rPr lang="ru-RU" sz="4000" spc="-150" dirty="0">
                <a:solidFill>
                  <a:schemeClr val="bg1"/>
                </a:solidFill>
              </a:rPr>
            </a:br>
            <a:r>
              <a:rPr lang="ru-RU" sz="4000" spc="-150" dirty="0">
                <a:solidFill>
                  <a:schemeClr val="bg1"/>
                </a:solidFill>
              </a:rPr>
              <a:t>и «Его Величество» Бизнес</a:t>
            </a:r>
            <a:r>
              <a:rPr lang="en-US" sz="4000" spc="-150" dirty="0">
                <a:solidFill>
                  <a:schemeClr val="bg1"/>
                </a:solidFill>
              </a:rPr>
              <a:t>-</a:t>
            </a:r>
            <a:r>
              <a:rPr lang="ru-RU" sz="4000" spc="-150" dirty="0">
                <a:solidFill>
                  <a:schemeClr val="bg1"/>
                </a:solidFill>
              </a:rPr>
              <a:t>процесс</a:t>
            </a:r>
            <a:endParaRPr lang="ru-RU" sz="4000" b="1" spc="-150" dirty="0">
              <a:solidFill>
                <a:schemeClr val="bg1"/>
              </a:solidFill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DA8B5A8-2C39-1A7D-78FE-5A39F5406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486" y="0"/>
            <a:ext cx="7606164" cy="5373686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4000" spc="-50" dirty="0">
                <a:solidFill>
                  <a:schemeClr val="bg1">
                    <a:lumMod val="85000"/>
                  </a:schemeClr>
                </a:solidFill>
              </a:rPr>
              <a:t>А что с интеграцией?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2000" kern="0" dirty="0"/>
              <a:t>Профиль обмена – REST. Максимально стандартизирован, </a:t>
            </a:r>
            <a:br>
              <a:rPr lang="ru-RU" sz="2000" kern="0" dirty="0"/>
            </a:br>
            <a:r>
              <a:rPr lang="ru-RU" sz="2000" kern="0" dirty="0"/>
              <a:t>«отвязан» от конкретной «предметной области» и учётной </a:t>
            </a:r>
            <a:br>
              <a:rPr lang="ru-RU" sz="2000" kern="0" dirty="0"/>
            </a:br>
            <a:r>
              <a:rPr lang="ru-RU" sz="2000" kern="0" dirty="0"/>
              <a:t>системы.</a:t>
            </a:r>
            <a:r>
              <a:rPr lang="en-US" sz="2000" kern="0" dirty="0"/>
              <a:t> </a:t>
            </a:r>
            <a:r>
              <a:rPr lang="ru-RU" sz="2000" kern="0" dirty="0"/>
              <a:t>Может работать с любым структурированным </a:t>
            </a:r>
            <a:br>
              <a:rPr lang="ru-RU" sz="2000" kern="0" dirty="0"/>
            </a:br>
            <a:r>
              <a:rPr lang="ru-RU" sz="2000" kern="0" dirty="0"/>
              <a:t>источником данных.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2000" dirty="0"/>
              <a:t>Коннектор REST обеспечивает обмен с 1С, Excel, </a:t>
            </a:r>
            <a:r>
              <a:rPr lang="en-US" sz="2000" dirty="0" err="1"/>
              <a:t>flatFile</a:t>
            </a:r>
            <a:r>
              <a:rPr lang="ru-RU" sz="2000" dirty="0"/>
              <a:t>,</a:t>
            </a:r>
            <a:r>
              <a:rPr lang="en-US" sz="2000" dirty="0"/>
              <a:t> SQL</a:t>
            </a:r>
            <a:r>
              <a:rPr lang="ru-RU" sz="2000" dirty="0"/>
              <a:t>,</a:t>
            </a:r>
            <a:r>
              <a:rPr lang="en-US" sz="2000" dirty="0"/>
              <a:t> </a:t>
            </a:r>
            <a:br>
              <a:rPr lang="ru-RU" sz="2000" dirty="0"/>
            </a:br>
            <a:r>
              <a:rPr lang="en-US" sz="2000" dirty="0" err="1"/>
              <a:t>noSQL</a:t>
            </a:r>
            <a:r>
              <a:rPr lang="en-US" sz="2000" dirty="0"/>
              <a:t>,</a:t>
            </a:r>
            <a:r>
              <a:rPr lang="ru-RU" sz="2000" dirty="0"/>
              <a:t> </a:t>
            </a:r>
            <a:r>
              <a:rPr lang="en-US" sz="2000" dirty="0"/>
              <a:t>Oracle, MS Axapta, API </a:t>
            </a:r>
            <a:r>
              <a:rPr lang="ru-RU" sz="2000" dirty="0"/>
              <a:t>товароучётной системы и т.д.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2000" dirty="0"/>
              <a:t>Запросы, поступающие на REST API  коннектора, преобразуются в запросы и команды товароучётной системы.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2000" dirty="0"/>
              <a:t>Всё, что необходимо для подключения специфичной товароучётной системы, – модифицировать коннектор </a:t>
            </a:r>
            <a:br>
              <a:rPr lang="ru-RU" sz="2000" dirty="0"/>
            </a:br>
            <a:r>
              <a:rPr lang="ru-RU" sz="2000" dirty="0"/>
              <a:t>в соответствии с её возможностями. Само ядро решения неизменно. Сейчас реализован коннектор </a:t>
            </a:r>
            <a:br>
              <a:rPr lang="ru-RU" sz="2000" dirty="0"/>
            </a:br>
            <a:r>
              <a:rPr lang="ru-RU" sz="2000" dirty="0"/>
              <a:t>к 1С, но список поддерживаемых систем бесконечен.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86DF3BEB-17CC-E3A9-FFB8-08C55EBDF491}"/>
              </a:ext>
            </a:extLst>
          </p:cNvPr>
          <p:cNvGrpSpPr/>
          <p:nvPr/>
        </p:nvGrpSpPr>
        <p:grpSpPr>
          <a:xfrm>
            <a:off x="334963" y="5373687"/>
            <a:ext cx="11857037" cy="0"/>
            <a:chOff x="334963" y="5373687"/>
            <a:chExt cx="11857037" cy="0"/>
          </a:xfrm>
        </p:grpSpPr>
        <p:cxnSp>
          <p:nvCxnSpPr>
            <p:cNvPr id="3" name="Прямая соединительная линия 2">
              <a:extLst>
                <a:ext uri="{FF2B5EF4-FFF2-40B4-BE49-F238E27FC236}">
                  <a16:creationId xmlns:a16="http://schemas.microsoft.com/office/drawing/2014/main" id="{60EA0EEA-267F-47DE-DA69-92EA6806CC09}"/>
                </a:ext>
              </a:extLst>
            </p:cNvPr>
            <p:cNvCxnSpPr>
              <a:cxnSpLocks/>
            </p:cNvCxnSpPr>
            <p:nvPr/>
          </p:nvCxnSpPr>
          <p:spPr>
            <a:xfrm>
              <a:off x="334963" y="5373687"/>
              <a:ext cx="8954180" cy="0"/>
            </a:xfrm>
            <a:prstGeom prst="line">
              <a:avLst/>
            </a:prstGeom>
            <a:ln w="63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>
              <a:extLst>
                <a:ext uri="{FF2B5EF4-FFF2-40B4-BE49-F238E27FC236}">
                  <a16:creationId xmlns:a16="http://schemas.microsoft.com/office/drawing/2014/main" id="{EBB417FF-5FA4-1EDE-2CAD-59050651406A}"/>
                </a:ext>
              </a:extLst>
            </p:cNvPr>
            <p:cNvCxnSpPr>
              <a:cxnSpLocks/>
            </p:cNvCxnSpPr>
            <p:nvPr/>
          </p:nvCxnSpPr>
          <p:spPr>
            <a:xfrm>
              <a:off x="11704320" y="5373687"/>
              <a:ext cx="487680" cy="0"/>
            </a:xfrm>
            <a:prstGeom prst="line">
              <a:avLst/>
            </a:prstGeom>
            <a:ln w="63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2C040D7-2B64-E8A8-CD8C-70CFC79B411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17" b="99457" l="10000" r="90000">
                        <a14:foregroundMark x1="18116" y1="97065" x2="64710" y2="97500"/>
                        <a14:foregroundMark x1="64710" y1="97500" x2="68768" y2="97500"/>
                        <a14:foregroundMark x1="68768" y1="97500" x2="71087" y2="92283"/>
                        <a14:foregroundMark x1="71087" y1="92283" x2="70870" y2="90326"/>
                        <a14:foregroundMark x1="15725" y1="99348" x2="28841" y2="99565"/>
                        <a14:foregroundMark x1="28841" y1="99565" x2="55580" y2="97609"/>
                        <a14:foregroundMark x1="55580" y1="97609" x2="66739" y2="99565"/>
                        <a14:foregroundMark x1="66739" y1="99565" x2="72899" y2="99457"/>
                        <a14:foregroundMark x1="72899" y1="99457" x2="72826" y2="99022"/>
                        <a14:foregroundMark x1="50362" y1="2717" x2="48333" y2="10652"/>
                        <a14:foregroundMark x1="65435" y1="12717" x2="64203" y2="17065"/>
                        <a14:foregroundMark x1="63841" y1="18261" x2="63913" y2="17609"/>
                        <a14:foregroundMark x1="62246" y1="24348" x2="63188" y2="20217"/>
                        <a14:foregroundMark x1="46812" y1="15217" x2="47029" y2="14130"/>
                        <a14:foregroundMark x1="60507" y1="11848" x2="60406" y2="12340"/>
                        <a14:foregroundMark x1="62536" y1="22935" x2="61014" y2="27283"/>
                        <a14:foregroundMark x1="62246" y1="24565" x2="62391" y2="23587"/>
                        <a14:foregroundMark x1="61594" y1="26957" x2="61739" y2="25652"/>
                        <a14:backgroundMark x1="52101" y1="12391" x2="52971" y2="9674"/>
                        <a14:backgroundMark x1="52971" y1="9130" x2="53043" y2="10000"/>
                        <a14:backgroundMark x1="60519" y1="14939" x2="59638" y2="18043"/>
                        <a14:backgroundMark x1="59638" y1="18043" x2="60507" y2="15326"/>
                        <a14:backgroundMark x1="61087" y1="12500" x2="60870" y2="14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4891" y="3392104"/>
            <a:ext cx="5199587" cy="346639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CC3DE46-C524-26CE-A9E8-7CDDDE420BA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7650" y="325389"/>
            <a:ext cx="3989388" cy="281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15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8ADDD748-2B83-A92B-C234-1C45274DB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5373687"/>
            <a:ext cx="8439921" cy="1484311"/>
          </a:xfrm>
        </p:spPr>
        <p:txBody>
          <a:bodyPr>
            <a:noAutofit/>
          </a:bodyPr>
          <a:lstStyle/>
          <a:p>
            <a:pPr algn="ctr"/>
            <a:r>
              <a:rPr lang="ru-RU" sz="3600" dirty="0"/>
              <a:t>CTsoft Enterprise </a:t>
            </a:r>
            <a:br>
              <a:rPr lang="en-US" sz="3600" dirty="0"/>
            </a:br>
            <a:r>
              <a:rPr lang="ru-RU" sz="3600" dirty="0"/>
              <a:t>и «Его Величество» Бизнес</a:t>
            </a:r>
            <a:r>
              <a:rPr lang="en-US" sz="3600" dirty="0"/>
              <a:t>-</a:t>
            </a:r>
            <a:r>
              <a:rPr lang="ru-RU" sz="3600" dirty="0"/>
              <a:t>процесс</a:t>
            </a:r>
            <a:r>
              <a:rPr lang="en-US" sz="3600" dirty="0"/>
              <a:t>. </a:t>
            </a:r>
            <a:br>
              <a:rPr lang="en-US" sz="3600" dirty="0"/>
            </a:br>
            <a:r>
              <a:rPr lang="ru-RU" sz="3600" dirty="0"/>
              <a:t>Как никто другой!</a:t>
            </a:r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0AC047F8-A895-B73B-B9CB-52C8A1A4B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3" y="123568"/>
            <a:ext cx="11522073" cy="5090984"/>
          </a:xfrm>
        </p:spPr>
        <p:txBody>
          <a:bodyPr>
            <a:noAutofit/>
          </a:bodyPr>
          <a:lstStyle/>
          <a:p>
            <a:pPr marL="355600" indent="-355600">
              <a:lnSpc>
                <a:spcPct val="85000"/>
              </a:lnSpc>
              <a:spcBef>
                <a:spcPts val="1000"/>
              </a:spcBef>
              <a:spcAft>
                <a:spcPts val="1000"/>
              </a:spcAft>
              <a:buClr>
                <a:schemeClr val="bg1"/>
              </a:buClr>
              <a:buSzPct val="1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ru-RU" sz="2000" dirty="0"/>
              <a:t>База данных на платформе CTsoft Enterprise разворачивается в рамках бизнес-процесса, </a:t>
            </a:r>
            <a:br>
              <a:rPr lang="ru-RU" sz="2000" dirty="0"/>
            </a:br>
            <a:r>
              <a:rPr lang="ru-RU" sz="2000" dirty="0"/>
              <a:t>а не в рамках терминала, что позволяет хранить параллельно несколько наборов справочников и документов изолировано друг от друга. Каждый бизнес-процесс может работать со своим набором данных, полученным от своего источника. </a:t>
            </a:r>
            <a:br>
              <a:rPr lang="ru-RU" sz="2000" dirty="0"/>
            </a:br>
            <a:r>
              <a:rPr lang="ru-RU" sz="2000" dirty="0"/>
              <a:t>В альтернативных решениях такой функциональности нет.</a:t>
            </a:r>
          </a:p>
          <a:p>
            <a:pPr marL="355600" indent="-355600">
              <a:lnSpc>
                <a:spcPct val="85000"/>
              </a:lnSpc>
              <a:spcBef>
                <a:spcPts val="1000"/>
              </a:spcBef>
              <a:spcAft>
                <a:spcPts val="1000"/>
              </a:spcAft>
              <a:buClr>
                <a:schemeClr val="bg1"/>
              </a:buClr>
              <a:buSzPct val="1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ru-RU" sz="2000" dirty="0"/>
              <a:t>Решения, представленные на рынке, используют профили</a:t>
            </a:r>
            <a:br>
              <a:rPr lang="ru-RU" sz="2000" dirty="0"/>
            </a:br>
            <a:r>
              <a:rPr lang="ru-RU" sz="2000" dirty="0"/>
              <a:t>обмена, которые позволяют настраивать связь терминала</a:t>
            </a:r>
            <a:br>
              <a:rPr lang="ru-RU" sz="2000" dirty="0"/>
            </a:br>
            <a:r>
              <a:rPr lang="ru-RU" sz="2000" dirty="0"/>
              <a:t>и ТУС. Мы же пошли по пути настройки связи не терминала, </a:t>
            </a:r>
            <a:br>
              <a:rPr lang="ru-RU" sz="2000" dirty="0"/>
            </a:br>
            <a:r>
              <a:rPr lang="ru-RU" sz="2000" dirty="0"/>
              <a:t>а бизнес-процесса в текущий момент через REST. </a:t>
            </a:r>
            <a:br>
              <a:rPr lang="ru-RU" sz="2000" dirty="0"/>
            </a:br>
            <a:r>
              <a:rPr lang="ru-RU" sz="2000" dirty="0"/>
              <a:t>Как результат, на терминал можно загрузить несколько </a:t>
            </a:r>
            <a:br>
              <a:rPr lang="ru-RU" sz="2000" dirty="0"/>
            </a:br>
            <a:r>
              <a:rPr lang="ru-RU" sz="2000" dirty="0"/>
              <a:t>бизнес-процессов, связанных с разными ТУС. Например, </a:t>
            </a:r>
            <a:br>
              <a:rPr lang="ru-RU" sz="2000" dirty="0"/>
            </a:br>
            <a:r>
              <a:rPr lang="ru-RU" sz="2000" dirty="0"/>
              <a:t>с разными 1С.</a:t>
            </a:r>
          </a:p>
          <a:p>
            <a:pPr marL="355600" indent="-355600">
              <a:lnSpc>
                <a:spcPct val="85000"/>
              </a:lnSpc>
              <a:spcBef>
                <a:spcPts val="1000"/>
              </a:spcBef>
              <a:spcAft>
                <a:spcPts val="1000"/>
              </a:spcAft>
              <a:buClr>
                <a:schemeClr val="bg1"/>
              </a:buClr>
              <a:buSzPct val="1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ru-RU" sz="2000" dirty="0"/>
              <a:t>Режимы Online и </a:t>
            </a:r>
            <a:r>
              <a:rPr lang="en-US" sz="2000" dirty="0"/>
              <a:t>Offline</a:t>
            </a:r>
            <a:r>
              <a:rPr lang="ru-RU" sz="2000" dirty="0"/>
              <a:t> не жёстко зашиты в решение, </a:t>
            </a:r>
            <a:br>
              <a:rPr lang="ru-RU" sz="2000" dirty="0"/>
            </a:br>
            <a:r>
              <a:rPr lang="ru-RU" sz="2000" dirty="0"/>
              <a:t>а настраиваются в конструкторе бизнес-процессов. </a:t>
            </a:r>
            <a:br>
              <a:rPr lang="ru-RU" sz="2000" dirty="0"/>
            </a:br>
            <a:r>
              <a:rPr lang="ru-RU" sz="2000" dirty="0"/>
              <a:t>Например, нам ничего не мешает работать с документом </a:t>
            </a:r>
            <a:br>
              <a:rPr lang="ru-RU" sz="2000" dirty="0"/>
            </a:br>
            <a:r>
              <a:rPr lang="en-US" sz="2000" dirty="0"/>
              <a:t>offline</a:t>
            </a:r>
            <a:r>
              <a:rPr lang="ru-RU" sz="2000" dirty="0"/>
              <a:t> и при этом подгружать остатки для отображения </a:t>
            </a:r>
            <a:br>
              <a:rPr lang="ru-RU" sz="2000" dirty="0"/>
            </a:br>
            <a:r>
              <a:rPr lang="ru-RU" sz="2000" dirty="0"/>
              <a:t>в режиме </a:t>
            </a:r>
            <a:r>
              <a:rPr lang="en-US" sz="2000" dirty="0"/>
              <a:t>online</a:t>
            </a:r>
            <a:r>
              <a:rPr lang="ru-RU" sz="2000" dirty="0"/>
              <a:t>. И всё это в рамках одного бизнес-процесса.</a:t>
            </a:r>
          </a:p>
        </p:txBody>
      </p:sp>
      <p:sp>
        <p:nvSpPr>
          <p:cNvPr id="14" name="Облачко с текстом: прямоугольное со скругленными углами 13">
            <a:extLst>
              <a:ext uri="{FF2B5EF4-FFF2-40B4-BE49-F238E27FC236}">
                <a16:creationId xmlns:a16="http://schemas.microsoft.com/office/drawing/2014/main" id="{39346BB2-1268-B09E-BC66-784DA9E44D44}"/>
              </a:ext>
            </a:extLst>
          </p:cNvPr>
          <p:cNvSpPr/>
          <p:nvPr/>
        </p:nvSpPr>
        <p:spPr>
          <a:xfrm>
            <a:off x="9163050" y="1775760"/>
            <a:ext cx="2744787" cy="1043248"/>
          </a:xfrm>
          <a:prstGeom prst="wedgeRoundRectCallout">
            <a:avLst>
              <a:gd name="adj1" fmla="val 8475"/>
              <a:gd name="adj2" fmla="val 94778"/>
              <a:gd name="adj3" fmla="val 16667"/>
            </a:avLst>
          </a:prstGeom>
          <a:noFill/>
          <a:ln w="63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Lato Light" panose="020F0402020204030203" pitchFamily="34" charset="0"/>
                <a:cs typeface="Lato Light" panose="020F0402020204030203" pitchFamily="34" charset="0"/>
              </a:rPr>
              <a:t>Like No Other</a:t>
            </a:r>
            <a:endParaRPr lang="ru-RU" sz="2400" dirty="0">
              <a:solidFill>
                <a:schemeClr val="accent4">
                  <a:lumMod val="75000"/>
                </a:schemeClr>
              </a:solidFill>
              <a:latin typeface="Lato Light" panose="020F0402020204030203" pitchFamily="34" charset="0"/>
              <a:cs typeface="Lato Light" panose="020F0402020204030203" pitchFamily="34" charset="0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AAB0C11C-7AFB-DCF7-721F-C22E415A1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67650" y="3260074"/>
            <a:ext cx="5398769" cy="3597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5EDCBE19-A392-BEE9-51F4-D3A4DD03C067}"/>
              </a:ext>
            </a:extLst>
          </p:cNvPr>
          <p:cNvGrpSpPr/>
          <p:nvPr/>
        </p:nvGrpSpPr>
        <p:grpSpPr>
          <a:xfrm>
            <a:off x="334963" y="5373687"/>
            <a:ext cx="11857037" cy="0"/>
            <a:chOff x="334963" y="5373687"/>
            <a:chExt cx="11857037" cy="0"/>
          </a:xfrm>
        </p:grpSpPr>
        <p:cxnSp>
          <p:nvCxnSpPr>
            <p:cNvPr id="21" name="Прямая соединительная линия 20">
              <a:extLst>
                <a:ext uri="{FF2B5EF4-FFF2-40B4-BE49-F238E27FC236}">
                  <a16:creationId xmlns:a16="http://schemas.microsoft.com/office/drawing/2014/main" id="{57D3AC30-C201-FF75-5F39-CA4D6E3DA6CA}"/>
                </a:ext>
              </a:extLst>
            </p:cNvPr>
            <p:cNvCxnSpPr>
              <a:cxnSpLocks/>
            </p:cNvCxnSpPr>
            <p:nvPr/>
          </p:nvCxnSpPr>
          <p:spPr>
            <a:xfrm>
              <a:off x="334963" y="5373687"/>
              <a:ext cx="8923337" cy="0"/>
            </a:xfrm>
            <a:prstGeom prst="line">
              <a:avLst/>
            </a:prstGeom>
            <a:ln w="63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4030DB49-703A-94D5-3889-AE2671F5A82C}"/>
                </a:ext>
              </a:extLst>
            </p:cNvPr>
            <p:cNvCxnSpPr>
              <a:cxnSpLocks/>
            </p:cNvCxnSpPr>
            <p:nvPr/>
          </p:nvCxnSpPr>
          <p:spPr>
            <a:xfrm>
              <a:off x="11857036" y="5373687"/>
              <a:ext cx="334964" cy="0"/>
            </a:xfrm>
            <a:prstGeom prst="line">
              <a:avLst/>
            </a:prstGeom>
            <a:ln w="63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6618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E20E0D83-CACF-145D-B009-2A2C13A32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4" y="5373688"/>
            <a:ext cx="8037511" cy="14843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4000" spc="-150" dirty="0">
                <a:solidFill>
                  <a:schemeClr val="bg1"/>
                </a:solidFill>
              </a:rPr>
              <a:t>CTsoft Enterprise </a:t>
            </a:r>
            <a:br>
              <a:rPr lang="ru-RU" sz="4000" spc="-150" dirty="0">
                <a:solidFill>
                  <a:schemeClr val="bg1"/>
                </a:solidFill>
              </a:rPr>
            </a:br>
            <a:r>
              <a:rPr lang="ru-RU" sz="4000" spc="-150" dirty="0">
                <a:solidFill>
                  <a:schemeClr val="bg1"/>
                </a:solidFill>
              </a:rPr>
              <a:t>и «Его Величество» Бизнес</a:t>
            </a:r>
            <a:r>
              <a:rPr lang="en-US" sz="4000" spc="-150" dirty="0">
                <a:solidFill>
                  <a:schemeClr val="bg1"/>
                </a:solidFill>
              </a:rPr>
              <a:t>-</a:t>
            </a:r>
            <a:r>
              <a:rPr lang="ru-RU" sz="4000" spc="-150" dirty="0">
                <a:solidFill>
                  <a:schemeClr val="bg1"/>
                </a:solidFill>
              </a:rPr>
              <a:t>процесс </a:t>
            </a:r>
            <a:endParaRPr lang="ru-RU" sz="4000" b="1" spc="-150" dirty="0">
              <a:solidFill>
                <a:schemeClr val="bg1"/>
              </a:solidFill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9BC9C00-94BB-CBB6-A4A9-CFD466A95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3" y="146567"/>
            <a:ext cx="8748077" cy="5133001"/>
          </a:xfrm>
        </p:spPr>
        <p:txBody>
          <a:bodyPr vert="horz" lIns="91440" tIns="180000" rIns="91440" bIns="180000" rtlCol="0">
            <a:noAutofit/>
          </a:bodyPr>
          <a:lstStyle/>
          <a:p>
            <a:pPr marL="0" indent="0">
              <a:buClr>
                <a:srgbClr val="2DC2EF"/>
              </a:buClr>
              <a:buSzPct val="130000"/>
              <a:buNone/>
            </a:pPr>
            <a:r>
              <a:rPr lang="ru-RU" sz="4000" dirty="0">
                <a:solidFill>
                  <a:schemeClr val="bg1">
                    <a:lumMod val="85000"/>
                  </a:schemeClr>
                </a:solidFill>
              </a:rPr>
              <a:t>Резюмируем</a:t>
            </a:r>
            <a:r>
              <a:rPr lang="en-US" sz="4000" dirty="0">
                <a:solidFill>
                  <a:schemeClr val="bg1">
                    <a:lumMod val="85000"/>
                  </a:schemeClr>
                </a:solidFill>
              </a:rPr>
              <a:t>: </a:t>
            </a:r>
            <a:r>
              <a:rPr lang="ru-RU" sz="4000" dirty="0">
                <a:solidFill>
                  <a:schemeClr val="bg1">
                    <a:lumMod val="85000"/>
                  </a:schemeClr>
                </a:solidFill>
              </a:rPr>
              <a:t>Что умеет продукт?</a:t>
            </a:r>
            <a:endParaRPr lang="en-US" sz="4000" dirty="0">
              <a:solidFill>
                <a:schemeClr val="bg1">
                  <a:lumMod val="85000"/>
                </a:schemeClr>
              </a:solidFill>
            </a:endParaRPr>
          </a:p>
          <a:p>
            <a:pPr marL="533400" indent="-533400">
              <a:buClr>
                <a:schemeClr val="accent4">
                  <a:lumMod val="75000"/>
                </a:schemeClr>
              </a:buClr>
              <a:buSzPct val="120000"/>
              <a:buFont typeface="+mj-lt"/>
              <a:buAutoNum type="arabicPeriod"/>
            </a:pPr>
            <a:r>
              <a:rPr lang="ru-RU" sz="2000" dirty="0"/>
              <a:t>Учитывать структуру предприятия в разрезе локаций, подразделений и особенностей автоматизации.</a:t>
            </a:r>
          </a:p>
          <a:p>
            <a:pPr marL="533400" indent="-533400">
              <a:buClr>
                <a:schemeClr val="accent4">
                  <a:lumMod val="75000"/>
                </a:schemeClr>
              </a:buClr>
              <a:buSzPct val="120000"/>
              <a:buFont typeface="+mj-lt"/>
              <a:buAutoNum type="arabicPeriod"/>
            </a:pPr>
            <a:r>
              <a:rPr lang="ru-RU" sz="2000" dirty="0"/>
              <a:t>Удалённо развёртывать всю инфраструктуру, как на терминалах, </a:t>
            </a:r>
            <a:br>
              <a:rPr lang="ru-RU" sz="2000" dirty="0"/>
            </a:br>
            <a:r>
              <a:rPr lang="ru-RU" sz="2000" dirty="0"/>
              <a:t>так и ПК заказчика.</a:t>
            </a:r>
          </a:p>
          <a:p>
            <a:pPr marL="533400" indent="-533400">
              <a:buClr>
                <a:schemeClr val="accent4">
                  <a:lumMod val="75000"/>
                </a:schemeClr>
              </a:buClr>
              <a:buSzPct val="120000"/>
              <a:buFont typeface="+mj-lt"/>
              <a:buAutoNum type="arabicPeriod"/>
            </a:pPr>
            <a:r>
              <a:rPr lang="ru-RU" sz="2000" dirty="0"/>
              <a:t>Конструировать и модифицировать бизнес-процессы любой глубины и сложности.</a:t>
            </a:r>
          </a:p>
          <a:p>
            <a:pPr marL="533400" indent="-533400">
              <a:buClr>
                <a:schemeClr val="accent4">
                  <a:lumMod val="75000"/>
                </a:schemeClr>
              </a:buClr>
              <a:buSzPct val="120000"/>
              <a:buFont typeface="+mj-lt"/>
              <a:buAutoNum type="arabicPeriod"/>
            </a:pPr>
            <a:r>
              <a:rPr lang="ru-RU" sz="2000" dirty="0"/>
              <a:t>Разрабатывать интерфейсы для ТСД: цветовые схемы, геометрию </a:t>
            </a:r>
            <a:br>
              <a:rPr lang="ru-RU" sz="2000" dirty="0"/>
            </a:br>
            <a:r>
              <a:rPr lang="ru-RU" sz="2000" dirty="0"/>
              <a:t>и логику виртуальных клавиш.</a:t>
            </a:r>
          </a:p>
          <a:p>
            <a:pPr marL="533400" indent="-533400">
              <a:buClr>
                <a:schemeClr val="accent4">
                  <a:lumMod val="75000"/>
                </a:schemeClr>
              </a:buClr>
              <a:buSzPct val="120000"/>
              <a:buFont typeface="+mj-lt"/>
              <a:buAutoNum type="arabicPeriod"/>
            </a:pPr>
            <a:r>
              <a:rPr lang="ru-RU" sz="2000" dirty="0"/>
              <a:t>Удалённо назначать и переназначать конфигурации для </a:t>
            </a:r>
            <a:br>
              <a:rPr lang="ru-RU" sz="2000" dirty="0"/>
            </a:br>
            <a:r>
              <a:rPr lang="ru-RU" sz="2000" dirty="0"/>
              <a:t>одиночных ТСД в составе группы и непосредственно группам.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8D31BBF-135E-D9BD-924B-A5A4B0FC0C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02" b="97674" l="10000" r="90000">
                        <a14:foregroundMark x1="17550" y1="96474" x2="89050" y2="97824"/>
                        <a14:foregroundMark x1="38900" y1="13953" x2="39700" y2="24306"/>
                        <a14:foregroundMark x1="41550" y1="9077" x2="41700" y2="9977"/>
                        <a14:foregroundMark x1="50300" y1="6902" x2="50500" y2="6902"/>
                        <a14:foregroundMark x1="39500" y1="26182" x2="39700" y2="27382"/>
                        <a14:foregroundMark x1="57550" y1="24756" x2="57800" y2="24906"/>
                        <a14:foregroundMark x1="57500" y1="21980" x2="57600" y2="24006"/>
                        <a14:foregroundMark x1="57100" y1="34734" x2="57400" y2="34509"/>
                        <a14:backgroundMark x1="40100" y1="22431" x2="40100" y2="22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9575" y="3323772"/>
            <a:ext cx="5302667" cy="3534228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72DFEA8-0FD7-F95B-FAF3-6E02E722D969}"/>
              </a:ext>
            </a:extLst>
          </p:cNvPr>
          <p:cNvGrpSpPr/>
          <p:nvPr/>
        </p:nvGrpSpPr>
        <p:grpSpPr>
          <a:xfrm>
            <a:off x="334963" y="5373687"/>
            <a:ext cx="11857037" cy="0"/>
            <a:chOff x="334963" y="5373687"/>
            <a:chExt cx="11857037" cy="0"/>
          </a:xfrm>
        </p:grpSpPr>
        <p:cxnSp>
          <p:nvCxn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id="{23A51226-FDFA-4E48-3A4A-FE4092818F54}"/>
                </a:ext>
              </a:extLst>
            </p:cNvPr>
            <p:cNvCxnSpPr>
              <a:cxnSpLocks/>
            </p:cNvCxnSpPr>
            <p:nvPr/>
          </p:nvCxnSpPr>
          <p:spPr>
            <a:xfrm>
              <a:off x="334963" y="5373687"/>
              <a:ext cx="8547780" cy="0"/>
            </a:xfrm>
            <a:prstGeom prst="line">
              <a:avLst/>
            </a:prstGeom>
            <a:ln w="63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id="{3D936A24-7974-B5FB-C1AA-558F36B4CA2B}"/>
                </a:ext>
              </a:extLst>
            </p:cNvPr>
            <p:cNvCxnSpPr>
              <a:cxnSpLocks/>
            </p:cNvCxnSpPr>
            <p:nvPr/>
          </p:nvCxnSpPr>
          <p:spPr>
            <a:xfrm>
              <a:off x="11567886" y="5373687"/>
              <a:ext cx="624114" cy="0"/>
            </a:xfrm>
            <a:prstGeom prst="line">
              <a:avLst/>
            </a:prstGeom>
            <a:ln w="63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7710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8104C3B3-EEFF-F184-39B9-05E238477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4" y="5373687"/>
            <a:ext cx="8640000" cy="1484311"/>
          </a:xfrm>
        </p:spPr>
        <p:txBody>
          <a:bodyPr>
            <a:normAutofit/>
          </a:bodyPr>
          <a:lstStyle/>
          <a:p>
            <a:pPr algn="ctr"/>
            <a:r>
              <a:rPr lang="ru-RU" sz="3600" dirty="0"/>
              <a:t>CTsoft Enterprise </a:t>
            </a:r>
            <a:br>
              <a:rPr lang="en-US" sz="3600" dirty="0"/>
            </a:br>
            <a:r>
              <a:rPr lang="ru-RU" sz="3600" dirty="0"/>
              <a:t>и «Его Величество» Бизнес</a:t>
            </a:r>
            <a:r>
              <a:rPr lang="en-US" sz="3600" dirty="0"/>
              <a:t>-</a:t>
            </a:r>
            <a:r>
              <a:rPr lang="ru-RU" sz="3600" dirty="0"/>
              <a:t>процесс. Зачем</a:t>
            </a:r>
            <a:r>
              <a:rPr lang="en-US" sz="3600" dirty="0"/>
              <a:t>?</a:t>
            </a:r>
            <a:endParaRPr lang="ru-RU" sz="3600" dirty="0"/>
          </a:p>
        </p:txBody>
      </p:sp>
      <p:pic>
        <p:nvPicPr>
          <p:cNvPr id="26" name="Picture 8">
            <a:extLst>
              <a:ext uri="{FF2B5EF4-FFF2-40B4-BE49-F238E27FC236}">
                <a16:creationId xmlns:a16="http://schemas.microsoft.com/office/drawing/2014/main" id="{C5F28630-976E-E052-3ECB-4DE9BABAF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98860" y="3708416"/>
            <a:ext cx="4723554" cy="3149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EE9F6798-23DC-98B0-5145-1C4320997586}"/>
              </a:ext>
            </a:extLst>
          </p:cNvPr>
          <p:cNvGrpSpPr/>
          <p:nvPr/>
        </p:nvGrpSpPr>
        <p:grpSpPr>
          <a:xfrm>
            <a:off x="334964" y="5373686"/>
            <a:ext cx="12020321" cy="45719"/>
            <a:chOff x="334963" y="5373687"/>
            <a:chExt cx="11857037" cy="0"/>
          </a:xfrm>
        </p:grpSpPr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69FF2E02-2723-6A81-9595-4E7E9A3893B7}"/>
                </a:ext>
              </a:extLst>
            </p:cNvPr>
            <p:cNvCxnSpPr>
              <a:cxnSpLocks/>
            </p:cNvCxnSpPr>
            <p:nvPr/>
          </p:nvCxnSpPr>
          <p:spPr>
            <a:xfrm>
              <a:off x="334963" y="5373687"/>
              <a:ext cx="9164637" cy="0"/>
            </a:xfrm>
            <a:prstGeom prst="line">
              <a:avLst/>
            </a:prstGeom>
            <a:ln w="63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>
              <a:extLst>
                <a:ext uri="{FF2B5EF4-FFF2-40B4-BE49-F238E27FC236}">
                  <a16:creationId xmlns:a16="http://schemas.microsoft.com/office/drawing/2014/main" id="{283318D2-627B-D167-F080-3DDCE7A9C278}"/>
                </a:ext>
              </a:extLst>
            </p:cNvPr>
            <p:cNvCxnSpPr>
              <a:cxnSpLocks/>
            </p:cNvCxnSpPr>
            <p:nvPr/>
          </p:nvCxnSpPr>
          <p:spPr>
            <a:xfrm>
              <a:off x="11714205" y="5373687"/>
              <a:ext cx="477795" cy="0"/>
            </a:xfrm>
            <a:prstGeom prst="line">
              <a:avLst/>
            </a:prstGeom>
            <a:ln w="63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4EBE1B-1579-4BEE-AFC3-6F7E9CB6F2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4" y="620712"/>
            <a:ext cx="10447336" cy="4697411"/>
          </a:xfrm>
        </p:spPr>
        <p:txBody>
          <a:bodyPr>
            <a:normAutofit lnSpcReduction="10000"/>
          </a:bodyPr>
          <a:lstStyle/>
          <a:p>
            <a:pPr marL="536575" indent="-536575">
              <a:spcBef>
                <a:spcPts val="1800"/>
              </a:spcBef>
              <a:spcAft>
                <a:spcPts val="1800"/>
              </a:spcAft>
              <a:buClr>
                <a:schemeClr val="bg1"/>
              </a:buClr>
              <a:buSzPct val="15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ru-RU" sz="3200" dirty="0"/>
              <a:t>Какие процессы вы планируете автоматизировать? </a:t>
            </a:r>
          </a:p>
          <a:p>
            <a:pPr marL="536575" lvl="0" indent="-536575">
              <a:spcBef>
                <a:spcPts val="1800"/>
              </a:spcBef>
              <a:spcAft>
                <a:spcPts val="1800"/>
              </a:spcAft>
              <a:buClr>
                <a:schemeClr val="bg1"/>
              </a:buClr>
              <a:buSzPct val="15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ru-RU" sz="3200" dirty="0"/>
              <a:t>Какие цели вы хотите достичь с помощью автоматизации бизнес процессов? </a:t>
            </a:r>
          </a:p>
          <a:p>
            <a:pPr marL="536575" indent="-536575">
              <a:spcBef>
                <a:spcPts val="1800"/>
              </a:spcBef>
              <a:spcAft>
                <a:spcPts val="1800"/>
              </a:spcAft>
              <a:buClr>
                <a:schemeClr val="bg1"/>
              </a:buClr>
              <a:buSzPct val="15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ru-RU" sz="3200" dirty="0"/>
              <a:t>Соответствуют ли они общей бизнес</a:t>
            </a:r>
            <a:r>
              <a:rPr lang="en-US" sz="3200" dirty="0"/>
              <a:t>-</a:t>
            </a:r>
            <a:r>
              <a:rPr lang="ru-RU" sz="3200" dirty="0"/>
              <a:t>стратегии предприятия? </a:t>
            </a:r>
          </a:p>
          <a:p>
            <a:pPr marL="536575" indent="-536575">
              <a:spcBef>
                <a:spcPts val="1800"/>
              </a:spcBef>
              <a:spcAft>
                <a:spcPts val="1800"/>
              </a:spcAft>
              <a:buClr>
                <a:schemeClr val="bg1"/>
              </a:buClr>
              <a:buSzPct val="15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ru-RU" sz="3200" dirty="0"/>
              <a:t>Каких результатов ожидаете? </a:t>
            </a:r>
          </a:p>
          <a:p>
            <a:pPr>
              <a:spcBef>
                <a:spcPts val="1800"/>
              </a:spcBef>
              <a:spcAft>
                <a:spcPts val="1800"/>
              </a:spcAft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234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E20E0D83-CACF-145D-B009-2A2C13A32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4" y="5373688"/>
            <a:ext cx="8037511" cy="14843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4000" spc="-150" dirty="0">
                <a:solidFill>
                  <a:schemeClr val="bg1"/>
                </a:solidFill>
              </a:rPr>
              <a:t>CTsoft Enterprise </a:t>
            </a:r>
            <a:br>
              <a:rPr lang="ru-RU" sz="4000" spc="-150" dirty="0">
                <a:solidFill>
                  <a:schemeClr val="bg1"/>
                </a:solidFill>
              </a:rPr>
            </a:br>
            <a:r>
              <a:rPr lang="ru-RU" sz="4000" spc="-150" dirty="0">
                <a:solidFill>
                  <a:schemeClr val="bg1"/>
                </a:solidFill>
              </a:rPr>
              <a:t>и «Его Величество» Бизнес</a:t>
            </a:r>
            <a:r>
              <a:rPr lang="en-US" sz="4000" spc="-150" dirty="0">
                <a:solidFill>
                  <a:schemeClr val="bg1"/>
                </a:solidFill>
              </a:rPr>
              <a:t>-</a:t>
            </a:r>
            <a:r>
              <a:rPr lang="ru-RU" sz="4000" spc="-150" dirty="0">
                <a:solidFill>
                  <a:schemeClr val="bg1"/>
                </a:solidFill>
              </a:rPr>
              <a:t>процесс </a:t>
            </a:r>
            <a:endParaRPr lang="ru-RU" sz="4000" b="1" spc="-150" dirty="0">
              <a:solidFill>
                <a:schemeClr val="bg1"/>
              </a:solidFill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9BC9C00-94BB-CBB6-A4A9-CFD466A95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4" y="146567"/>
            <a:ext cx="9092066" cy="5133001"/>
          </a:xfrm>
        </p:spPr>
        <p:txBody>
          <a:bodyPr vert="horz" lIns="91440" tIns="180000" rIns="91440" bIns="180000" rtlCol="0">
            <a:noAutofit/>
          </a:bodyPr>
          <a:lstStyle/>
          <a:p>
            <a:pPr marL="0" indent="0">
              <a:buClr>
                <a:srgbClr val="2DC2EF"/>
              </a:buClr>
              <a:buSzPct val="130000"/>
              <a:buNone/>
            </a:pPr>
            <a:r>
              <a:rPr lang="ru-RU" sz="4000" dirty="0">
                <a:solidFill>
                  <a:schemeClr val="bg1">
                    <a:lumMod val="85000"/>
                  </a:schemeClr>
                </a:solidFill>
              </a:rPr>
              <a:t>Резюмируем</a:t>
            </a:r>
            <a:r>
              <a:rPr lang="en-US" sz="4000" dirty="0">
                <a:solidFill>
                  <a:schemeClr val="bg1">
                    <a:lumMod val="85000"/>
                  </a:schemeClr>
                </a:solidFill>
              </a:rPr>
              <a:t>: </a:t>
            </a:r>
            <a:r>
              <a:rPr lang="ru-RU" sz="4000" dirty="0">
                <a:solidFill>
                  <a:schemeClr val="bg1">
                    <a:lumMod val="85000"/>
                  </a:schemeClr>
                </a:solidFill>
              </a:rPr>
              <a:t>Что умеет продукт?</a:t>
            </a:r>
            <a:endParaRPr lang="en-US" sz="4000" dirty="0">
              <a:solidFill>
                <a:schemeClr val="bg1">
                  <a:lumMod val="85000"/>
                </a:schemeClr>
              </a:solidFill>
            </a:endParaRPr>
          </a:p>
          <a:p>
            <a:pPr marL="533400" indent="-533400">
              <a:buClr>
                <a:schemeClr val="accent4">
                  <a:lumMod val="75000"/>
                </a:schemeClr>
              </a:buClr>
              <a:buSzPct val="120000"/>
              <a:buFont typeface="+mj-lt"/>
              <a:buAutoNum type="arabicPeriod" startAt="6"/>
            </a:pPr>
            <a:r>
              <a:rPr lang="ru-RU" sz="2000" dirty="0"/>
              <a:t>Позволяет работать с внутренней библиотекой конфигураций </a:t>
            </a:r>
            <a:br>
              <a:rPr lang="ru-RU" sz="2000" dirty="0"/>
            </a:br>
            <a:r>
              <a:rPr lang="ru-RU" sz="2000" dirty="0"/>
              <a:t>(бизнес-процессов)</a:t>
            </a:r>
          </a:p>
          <a:p>
            <a:pPr marL="533400" indent="-533400">
              <a:buClr>
                <a:schemeClr val="accent4">
                  <a:lumMod val="75000"/>
                </a:schemeClr>
              </a:buClr>
              <a:buSzPct val="120000"/>
              <a:buFont typeface="+mj-lt"/>
              <a:buAutoNum type="arabicPeriod" startAt="6"/>
            </a:pPr>
            <a:r>
              <a:rPr lang="ru-RU" sz="2000" dirty="0"/>
              <a:t>Позволяет партнёрам добавлять собственные конфигурации в магазин приложений.</a:t>
            </a:r>
          </a:p>
          <a:p>
            <a:pPr marL="533400" indent="-533400">
              <a:buClr>
                <a:schemeClr val="accent4">
                  <a:lumMod val="75000"/>
                </a:schemeClr>
              </a:buClr>
              <a:buSzPct val="120000"/>
              <a:buFont typeface="+mj-lt"/>
              <a:buAutoNum type="arabicPeriod" startAt="6"/>
            </a:pPr>
            <a:r>
              <a:rPr lang="ru-RU" sz="2000" dirty="0"/>
              <a:t>Не требует постоянного коннекта с «облаком» – только на время </a:t>
            </a:r>
            <a:br>
              <a:rPr lang="ru-RU" sz="2000" dirty="0"/>
            </a:br>
            <a:r>
              <a:rPr lang="ru-RU" sz="2000" dirty="0"/>
              <a:t>регистрации и внесения изменений в параметры конфигурации.</a:t>
            </a:r>
          </a:p>
          <a:p>
            <a:pPr marL="533400" indent="-533400">
              <a:buClr>
                <a:schemeClr val="accent4">
                  <a:lumMod val="75000"/>
                </a:schemeClr>
              </a:buClr>
              <a:buSzPct val="120000"/>
              <a:buFont typeface="+mj-lt"/>
              <a:buAutoNum type="arabicPeriod" startAt="6"/>
            </a:pPr>
            <a:r>
              <a:rPr lang="ru-RU" sz="2000" dirty="0"/>
              <a:t>Позволяет партнёру автоматически регистрировать в системе </a:t>
            </a:r>
            <a:br>
              <a:rPr lang="ru-RU" sz="2000" dirty="0"/>
            </a:br>
            <a:r>
              <a:rPr lang="ru-RU" sz="2000" dirty="0"/>
              <a:t>своих заказчиков по ИНН и управлять конфигурациями их терминалов. </a:t>
            </a:r>
          </a:p>
          <a:p>
            <a:pPr marL="533400" indent="-533400">
              <a:buClr>
                <a:schemeClr val="accent4">
                  <a:lumMod val="75000"/>
                </a:schemeClr>
              </a:buClr>
              <a:buSzPct val="120000"/>
              <a:buFont typeface="+mj-lt"/>
              <a:buAutoNum type="arabicPeriod" startAt="6"/>
            </a:pPr>
            <a:r>
              <a:rPr lang="ru-RU" sz="2000" dirty="0"/>
              <a:t>«</a:t>
            </a:r>
            <a:r>
              <a:rPr lang="ru-RU" sz="2000" dirty="0" err="1"/>
              <a:t>Логировать</a:t>
            </a:r>
            <a:r>
              <a:rPr lang="ru-RU" sz="2000" dirty="0"/>
              <a:t>» события в системе, как на уровне заказчика, </a:t>
            </a:r>
            <a:br>
              <a:rPr lang="ru-RU" sz="2000" dirty="0"/>
            </a:br>
            <a:r>
              <a:rPr lang="ru-RU" sz="2000" dirty="0"/>
              <a:t>так и</a:t>
            </a:r>
            <a:r>
              <a:rPr lang="en-US" sz="2000" dirty="0"/>
              <a:t> </a:t>
            </a:r>
            <a:r>
              <a:rPr lang="ru-RU" sz="2000" dirty="0"/>
              <a:t>на уровне  облака.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8D31BBF-135E-D9BD-924B-A5A4B0FC0C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02" b="97674" l="10000" r="90000">
                        <a14:foregroundMark x1="17550" y1="96474" x2="89050" y2="97824"/>
                        <a14:foregroundMark x1="38900" y1="13953" x2="39700" y2="24306"/>
                        <a14:foregroundMark x1="41550" y1="9077" x2="41700" y2="9977"/>
                        <a14:foregroundMark x1="50300" y1="6902" x2="50500" y2="6902"/>
                        <a14:foregroundMark x1="39500" y1="26182" x2="39700" y2="27382"/>
                        <a14:foregroundMark x1="57550" y1="24756" x2="57800" y2="24906"/>
                        <a14:foregroundMark x1="57500" y1="21980" x2="57600" y2="24006"/>
                        <a14:foregroundMark x1="57100" y1="34734" x2="57400" y2="34509"/>
                        <a14:backgroundMark x1="40100" y1="22431" x2="40100" y2="22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9575" y="3323772"/>
            <a:ext cx="5302667" cy="3534228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72DFEA8-0FD7-F95B-FAF3-6E02E722D969}"/>
              </a:ext>
            </a:extLst>
          </p:cNvPr>
          <p:cNvGrpSpPr/>
          <p:nvPr/>
        </p:nvGrpSpPr>
        <p:grpSpPr>
          <a:xfrm>
            <a:off x="334963" y="5373687"/>
            <a:ext cx="11857037" cy="0"/>
            <a:chOff x="334963" y="5373687"/>
            <a:chExt cx="11857037" cy="0"/>
          </a:xfrm>
        </p:grpSpPr>
        <p:cxnSp>
          <p:nvCxn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id="{23A51226-FDFA-4E48-3A4A-FE4092818F54}"/>
                </a:ext>
              </a:extLst>
            </p:cNvPr>
            <p:cNvCxnSpPr>
              <a:cxnSpLocks/>
            </p:cNvCxnSpPr>
            <p:nvPr/>
          </p:nvCxnSpPr>
          <p:spPr>
            <a:xfrm>
              <a:off x="334963" y="5373687"/>
              <a:ext cx="8547780" cy="0"/>
            </a:xfrm>
            <a:prstGeom prst="line">
              <a:avLst/>
            </a:prstGeom>
            <a:ln w="63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id="{3D936A24-7974-B5FB-C1AA-558F36B4CA2B}"/>
                </a:ext>
              </a:extLst>
            </p:cNvPr>
            <p:cNvCxnSpPr>
              <a:cxnSpLocks/>
            </p:cNvCxnSpPr>
            <p:nvPr/>
          </p:nvCxnSpPr>
          <p:spPr>
            <a:xfrm>
              <a:off x="11567886" y="5373687"/>
              <a:ext cx="624114" cy="0"/>
            </a:xfrm>
            <a:prstGeom prst="line">
              <a:avLst/>
            </a:prstGeom>
            <a:ln w="63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1599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40BF744C-ABE9-EF03-9700-3BAB04EB1221}"/>
              </a:ext>
            </a:extLst>
          </p:cNvPr>
          <p:cNvGrpSpPr>
            <a:grpSpLocks noChangeAspect="1"/>
          </p:cNvGrpSpPr>
          <p:nvPr/>
        </p:nvGrpSpPr>
        <p:grpSpPr>
          <a:xfrm>
            <a:off x="-268294" y="1559958"/>
            <a:ext cx="12453151" cy="3163409"/>
            <a:chOff x="-268294" y="2019298"/>
            <a:chExt cx="12453151" cy="3163409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B0470A21-B367-8AEF-B922-C4EB565D0B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61856" y="2021681"/>
              <a:ext cx="6223001" cy="3159920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EF2BE47D-22B2-D8F2-4D67-3528E65701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68294" y="2019298"/>
              <a:ext cx="6229653" cy="3163409"/>
            </a:xfrm>
            <a:prstGeom prst="rect">
              <a:avLst/>
            </a:prstGeom>
          </p:spPr>
        </p:pic>
      </p:grpSp>
      <p:sp>
        <p:nvSpPr>
          <p:cNvPr id="41" name="Заголовок 40">
            <a:extLst>
              <a:ext uri="{FF2B5EF4-FFF2-40B4-BE49-F238E27FC236}">
                <a16:creationId xmlns:a16="http://schemas.microsoft.com/office/drawing/2014/main" id="{536B5F6E-061C-E271-F240-4D3C366CF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79218"/>
            <a:ext cx="10515600" cy="1325563"/>
          </a:xfrm>
        </p:spPr>
        <p:txBody>
          <a:bodyPr>
            <a:normAutofit/>
          </a:bodyPr>
          <a:lstStyle/>
          <a:p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Thin" panose="020F0302020204030203" pitchFamily="34" charset="0"/>
                <a:ea typeface="+mj-ea"/>
                <a:cs typeface="Lato Thin" panose="020F0302020204030203" pitchFamily="34" charset="0"/>
              </a:rPr>
              <a:t>C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Thin" panose="020F0302020204030203" pitchFamily="34" charset="0"/>
                <a:ea typeface="+mj-ea"/>
                <a:cs typeface="Lato Thin" panose="020F0302020204030203" pitchFamily="34" charset="0"/>
              </a:rPr>
              <a:t>Т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Thin" panose="020F0302020204030203" pitchFamily="34" charset="0"/>
                <a:ea typeface="+mj-ea"/>
                <a:cs typeface="Lato Thin" panose="020F0302020204030203" pitchFamily="34" charset="0"/>
              </a:rPr>
              <a:t>soft Enterprise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Thin" panose="020F0302020204030203" pitchFamily="34" charset="0"/>
                <a:ea typeface="+mj-ea"/>
                <a:cs typeface="Lato Thin" panose="020F0302020204030203" pitchFamily="34" charset="0"/>
              </a:rPr>
              <a:t>: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Thin" panose="020F0302020204030203" pitchFamily="34" charset="0"/>
                <a:ea typeface="+mj-ea"/>
                <a:cs typeface="Lato Thin" panose="020F0302020204030203" pitchFamily="34" charset="0"/>
              </a:rPr>
              <a:t>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Thin" panose="020F0302020204030203" pitchFamily="34" charset="0"/>
                <a:ea typeface="+mj-ea"/>
                <a:cs typeface="Lato Thin" panose="020F0302020204030203" pitchFamily="34" charset="0"/>
              </a:rPr>
              <a:t>архитектура решения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1651248016"/>
      </p:ext>
    </p:extLst>
  </p:cSld>
  <p:clrMapOvr>
    <a:masterClrMapping/>
  </p:clrMapOvr>
  <p:transition spd="slow">
    <p:cove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chemeClr val="accent3">
                <a:lumMod val="40000"/>
                <a:lumOff val="60000"/>
              </a:schemeClr>
            </a:gs>
            <a:gs pos="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AF9E2CB5-6B27-EB7B-1169-348B7BAB1D03}"/>
              </a:ext>
            </a:extLst>
          </p:cNvPr>
          <p:cNvSpPr/>
          <p:nvPr/>
        </p:nvSpPr>
        <p:spPr>
          <a:xfrm>
            <a:off x="865236" y="502705"/>
            <a:ext cx="9490027" cy="5915111"/>
          </a:xfrm>
          <a:prstGeom prst="roundRect">
            <a:avLst>
              <a:gd name="adj" fmla="val 3946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Yandex Cloud</a:t>
            </a:r>
            <a:endParaRPr kumimoji="0" lang="ru-RU" sz="1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3D0EC32F-3FBB-4979-4311-F31677DDE222}"/>
              </a:ext>
            </a:extLst>
          </p:cNvPr>
          <p:cNvSpPr/>
          <p:nvPr/>
        </p:nvSpPr>
        <p:spPr>
          <a:xfrm>
            <a:off x="990614" y="2638132"/>
            <a:ext cx="8737669" cy="3676944"/>
          </a:xfrm>
          <a:prstGeom prst="roundRect">
            <a:avLst>
              <a:gd name="adj" fmla="val 292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6955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Kubernetes Cluster</a:t>
            </a:r>
            <a:endParaRPr kumimoji="0" lang="ru-RU" sz="1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17841569-5EC8-D4C2-D320-30E3C16B6F24}"/>
              </a:ext>
            </a:extLst>
          </p:cNvPr>
          <p:cNvGrpSpPr>
            <a:grpSpLocks noChangeAspect="1"/>
          </p:cNvGrpSpPr>
          <p:nvPr/>
        </p:nvGrpSpPr>
        <p:grpSpPr>
          <a:xfrm>
            <a:off x="1374771" y="1039196"/>
            <a:ext cx="1442713" cy="864000"/>
            <a:chOff x="650857" y="1343996"/>
            <a:chExt cx="1442713" cy="864000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1AA4D51F-983F-5EC2-2169-F3F86071A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0857" y="1343996"/>
              <a:ext cx="547913" cy="864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76D4D18-3310-B552-2DBF-46911D09FFFB}"/>
                </a:ext>
              </a:extLst>
            </p:cNvPr>
            <p:cNvSpPr txBox="1"/>
            <p:nvPr/>
          </p:nvSpPr>
          <p:spPr>
            <a:xfrm>
              <a:off x="1261611" y="1622732"/>
              <a:ext cx="831959" cy="1692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Log Collector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03DE57C3-1AF0-1E4B-EB2F-5B94E63E755C}"/>
              </a:ext>
            </a:extLst>
          </p:cNvPr>
          <p:cNvGrpSpPr>
            <a:grpSpLocks noChangeAspect="1"/>
          </p:cNvGrpSpPr>
          <p:nvPr/>
        </p:nvGrpSpPr>
        <p:grpSpPr>
          <a:xfrm>
            <a:off x="5277104" y="970571"/>
            <a:ext cx="2531266" cy="864000"/>
            <a:chOff x="2988371" y="1275371"/>
            <a:chExt cx="2531266" cy="864000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778952BE-996D-CA19-5E27-0CD547C851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88371" y="1275371"/>
              <a:ext cx="741665" cy="8640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0D99F8F-3D3D-B950-B6B1-ACE9D31AA5AC}"/>
                </a:ext>
              </a:extLst>
            </p:cNvPr>
            <p:cNvSpPr txBox="1"/>
            <p:nvPr/>
          </p:nvSpPr>
          <p:spPr>
            <a:xfrm>
              <a:off x="3937473" y="1611065"/>
              <a:ext cx="1582164" cy="1692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Managed MySQL Cluster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EE1F0AFF-DA1F-3757-1B5A-F96D66248C9F}"/>
              </a:ext>
            </a:extLst>
          </p:cNvPr>
          <p:cNvGrpSpPr>
            <a:grpSpLocks noChangeAspect="1"/>
          </p:cNvGrpSpPr>
          <p:nvPr/>
        </p:nvGrpSpPr>
        <p:grpSpPr>
          <a:xfrm>
            <a:off x="1098560" y="3349295"/>
            <a:ext cx="1072409" cy="1046377"/>
            <a:chOff x="374646" y="3654095"/>
            <a:chExt cx="1072409" cy="1046377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734F330C-DCB3-7A89-4282-E59677372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4184" y="3654095"/>
              <a:ext cx="833333" cy="7200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8AB1880-C8A0-5D1A-9376-77AB3C6A80C9}"/>
                </a:ext>
              </a:extLst>
            </p:cNvPr>
            <p:cNvSpPr txBox="1"/>
            <p:nvPr/>
          </p:nvSpPr>
          <p:spPr>
            <a:xfrm>
              <a:off x="374646" y="4546584"/>
              <a:ext cx="1072409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Repository Service</a:t>
              </a:r>
              <a:endPara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7E7359C9-2363-D40A-E000-171CA0EC0F3F}"/>
              </a:ext>
            </a:extLst>
          </p:cNvPr>
          <p:cNvGrpSpPr>
            <a:grpSpLocks noChangeAspect="1"/>
          </p:cNvGrpSpPr>
          <p:nvPr/>
        </p:nvGrpSpPr>
        <p:grpSpPr>
          <a:xfrm>
            <a:off x="2521267" y="3349295"/>
            <a:ext cx="1588576" cy="1046377"/>
            <a:chOff x="1797353" y="3654095"/>
            <a:chExt cx="1588576" cy="1046377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4884DAC4-273E-ED56-7355-A165C2BF3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74975" y="3654095"/>
              <a:ext cx="833333" cy="7200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662B2E5-A31D-BF90-4ED8-1693E79FD7D7}"/>
                </a:ext>
              </a:extLst>
            </p:cNvPr>
            <p:cNvSpPr txBox="1"/>
            <p:nvPr/>
          </p:nvSpPr>
          <p:spPr>
            <a:xfrm>
              <a:off x="1797353" y="4546584"/>
              <a:ext cx="1588576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Signing Encryptions Service</a:t>
              </a:r>
              <a:endPara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AE69FF54-3309-A115-A1FF-689F6F50BD3C}"/>
              </a:ext>
            </a:extLst>
          </p:cNvPr>
          <p:cNvGrpSpPr>
            <a:grpSpLocks noChangeAspect="1"/>
          </p:cNvGrpSpPr>
          <p:nvPr/>
        </p:nvGrpSpPr>
        <p:grpSpPr>
          <a:xfrm>
            <a:off x="5124550" y="5038216"/>
            <a:ext cx="877677" cy="1039733"/>
            <a:chOff x="2898192" y="5330495"/>
            <a:chExt cx="877677" cy="1039733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836E653F-6E19-D3F1-BBD2-56055F0AA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42536" y="5330495"/>
              <a:ext cx="833333" cy="7200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11C22DF-9226-5F5E-53B5-BC6C2E553179}"/>
                </a:ext>
              </a:extLst>
            </p:cNvPr>
            <p:cNvSpPr txBox="1"/>
            <p:nvPr/>
          </p:nvSpPr>
          <p:spPr>
            <a:xfrm>
              <a:off x="2898192" y="6216340"/>
              <a:ext cx="872034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Identify Service</a:t>
              </a:r>
              <a:endPara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DC73660E-D32D-9196-D841-CA713B2FD8C6}"/>
              </a:ext>
            </a:extLst>
          </p:cNvPr>
          <p:cNvGrpSpPr>
            <a:grpSpLocks noChangeAspect="1"/>
          </p:cNvGrpSpPr>
          <p:nvPr/>
        </p:nvGrpSpPr>
        <p:grpSpPr>
          <a:xfrm>
            <a:off x="4380178" y="3349295"/>
            <a:ext cx="833333" cy="1039733"/>
            <a:chOff x="3656264" y="3654095"/>
            <a:chExt cx="833333" cy="1039733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C4981880-3AE7-D215-6616-7670132209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56264" y="3654095"/>
              <a:ext cx="833333" cy="7200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15CBCA6-1929-B785-C64A-A052EBB4AF97}"/>
                </a:ext>
              </a:extLst>
            </p:cNvPr>
            <p:cNvSpPr txBox="1"/>
            <p:nvPr/>
          </p:nvSpPr>
          <p:spPr>
            <a:xfrm>
              <a:off x="3785992" y="4539940"/>
              <a:ext cx="573876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Cloud API</a:t>
              </a:r>
              <a:endPara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8C9BD9B6-F3C8-0BDD-8CE3-6695C96539EC}"/>
              </a:ext>
            </a:extLst>
          </p:cNvPr>
          <p:cNvGrpSpPr>
            <a:grpSpLocks noChangeAspect="1"/>
          </p:cNvGrpSpPr>
          <p:nvPr/>
        </p:nvGrpSpPr>
        <p:grpSpPr>
          <a:xfrm>
            <a:off x="7401829" y="5182385"/>
            <a:ext cx="2135807" cy="793531"/>
            <a:chOff x="5136298" y="5593168"/>
            <a:chExt cx="2135807" cy="793531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5AFDA55E-7CA0-9B16-C252-3B8900765D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36298" y="5593168"/>
              <a:ext cx="833333" cy="7200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F348086-FA7C-CB61-061B-6742B47AF3E2}"/>
                </a:ext>
              </a:extLst>
            </p:cNvPr>
            <p:cNvSpPr txBox="1"/>
            <p:nvPr/>
          </p:nvSpPr>
          <p:spPr>
            <a:xfrm>
              <a:off x="5919170" y="6232811"/>
              <a:ext cx="1352935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Web Interface </a:t>
              </a: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FrontEnd</a:t>
              </a:r>
              <a:endPara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cxnSp>
        <p:nvCxnSpPr>
          <p:cNvPr id="40" name="Соединитель: уступ 39">
            <a:extLst>
              <a:ext uri="{FF2B5EF4-FFF2-40B4-BE49-F238E27FC236}">
                <a16:creationId xmlns:a16="http://schemas.microsoft.com/office/drawing/2014/main" id="{69B97F0D-C768-C30C-DD51-5E0EDA5394C7}"/>
              </a:ext>
            </a:extLst>
          </p:cNvPr>
          <p:cNvCxnSpPr>
            <a:cxnSpLocks/>
            <a:endCxn id="9" idx="0"/>
          </p:cNvCxnSpPr>
          <p:nvPr/>
        </p:nvCxnSpPr>
        <p:spPr>
          <a:xfrm rot="10800000" flipV="1">
            <a:off x="3315557" y="1834569"/>
            <a:ext cx="2265709" cy="1514725"/>
          </a:xfrm>
          <a:prstGeom prst="bentConnector2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Соединитель: уступ 59">
            <a:extLst>
              <a:ext uri="{FF2B5EF4-FFF2-40B4-BE49-F238E27FC236}">
                <a16:creationId xmlns:a16="http://schemas.microsoft.com/office/drawing/2014/main" id="{130465BB-58AD-71C3-21CC-6BEA98F94C46}"/>
              </a:ext>
            </a:extLst>
          </p:cNvPr>
          <p:cNvCxnSpPr>
            <a:cxnSpLocks/>
            <a:stCxn id="5" idx="2"/>
          </p:cNvCxnSpPr>
          <p:nvPr/>
        </p:nvCxnSpPr>
        <p:spPr>
          <a:xfrm rot="16200000" flipH="1">
            <a:off x="4055114" y="3427393"/>
            <a:ext cx="3185647" cy="1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Соединитель: уступ 61">
            <a:extLst>
              <a:ext uri="{FF2B5EF4-FFF2-40B4-BE49-F238E27FC236}">
                <a16:creationId xmlns:a16="http://schemas.microsoft.com/office/drawing/2014/main" id="{C81FB064-43D3-5A76-73E1-765ED5E44C25}"/>
              </a:ext>
            </a:extLst>
          </p:cNvPr>
          <p:cNvCxnSpPr>
            <a:cxnSpLocks/>
            <a:endCxn id="11" idx="0"/>
          </p:cNvCxnSpPr>
          <p:nvPr/>
        </p:nvCxnSpPr>
        <p:spPr>
          <a:xfrm rot="16200000" flipH="1">
            <a:off x="5797448" y="1901441"/>
            <a:ext cx="2295526" cy="1743482"/>
          </a:xfrm>
          <a:prstGeom prst="bentConnector3">
            <a:avLst>
              <a:gd name="adj1" fmla="val -207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Соединитель: уступ 64">
            <a:extLst>
              <a:ext uri="{FF2B5EF4-FFF2-40B4-BE49-F238E27FC236}">
                <a16:creationId xmlns:a16="http://schemas.microsoft.com/office/drawing/2014/main" id="{C4BB7543-1540-6FB9-38C8-6176397BAC35}"/>
              </a:ext>
            </a:extLst>
          </p:cNvPr>
          <p:cNvCxnSpPr>
            <a:cxnSpLocks/>
            <a:stCxn id="11" idx="2"/>
            <a:endCxn id="12" idx="0"/>
          </p:cNvCxnSpPr>
          <p:nvPr/>
        </p:nvCxnSpPr>
        <p:spPr>
          <a:xfrm rot="16200000" flipH="1">
            <a:off x="7547004" y="4910893"/>
            <a:ext cx="541440" cy="154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D55FAE2E-A140-0EDD-069F-8259EF907268}"/>
              </a:ext>
            </a:extLst>
          </p:cNvPr>
          <p:cNvSpPr/>
          <p:nvPr/>
        </p:nvSpPr>
        <p:spPr>
          <a:xfrm>
            <a:off x="1385226" y="1477876"/>
            <a:ext cx="3872201" cy="1813881"/>
          </a:xfrm>
          <a:custGeom>
            <a:avLst/>
            <a:gdLst>
              <a:gd name="connsiteX0" fmla="*/ 0 w 1667615"/>
              <a:gd name="connsiteY0" fmla="*/ 0 h 1171894"/>
              <a:gd name="connsiteX1" fmla="*/ 1667615 w 1667615"/>
              <a:gd name="connsiteY1" fmla="*/ 0 h 1171894"/>
              <a:gd name="connsiteX2" fmla="*/ 1667615 w 1667615"/>
              <a:gd name="connsiteY2" fmla="*/ 1171894 h 1171894"/>
              <a:gd name="connsiteX3" fmla="*/ 0 w 1667615"/>
              <a:gd name="connsiteY3" fmla="*/ 1171894 h 1171894"/>
              <a:gd name="connsiteX4" fmla="*/ 0 w 1667615"/>
              <a:gd name="connsiteY4" fmla="*/ 0 h 1171894"/>
              <a:gd name="connsiteX0" fmla="*/ 1667615 w 1759055"/>
              <a:gd name="connsiteY0" fmla="*/ 0 h 1171894"/>
              <a:gd name="connsiteX1" fmla="*/ 1667615 w 1759055"/>
              <a:gd name="connsiteY1" fmla="*/ 1171894 h 1171894"/>
              <a:gd name="connsiteX2" fmla="*/ 0 w 1759055"/>
              <a:gd name="connsiteY2" fmla="*/ 1171894 h 1171894"/>
              <a:gd name="connsiteX3" fmla="*/ 0 w 1759055"/>
              <a:gd name="connsiteY3" fmla="*/ 0 h 1171894"/>
              <a:gd name="connsiteX4" fmla="*/ 1759055 w 1759055"/>
              <a:gd name="connsiteY4" fmla="*/ 91440 h 1171894"/>
              <a:gd name="connsiteX0" fmla="*/ 1667615 w 1775531"/>
              <a:gd name="connsiteY0" fmla="*/ 0 h 1171894"/>
              <a:gd name="connsiteX1" fmla="*/ 1667615 w 1775531"/>
              <a:gd name="connsiteY1" fmla="*/ 1171894 h 1171894"/>
              <a:gd name="connsiteX2" fmla="*/ 0 w 1775531"/>
              <a:gd name="connsiteY2" fmla="*/ 1171894 h 1171894"/>
              <a:gd name="connsiteX3" fmla="*/ 0 w 1775531"/>
              <a:gd name="connsiteY3" fmla="*/ 0 h 1171894"/>
              <a:gd name="connsiteX4" fmla="*/ 1775531 w 1775531"/>
              <a:gd name="connsiteY4" fmla="*/ 9061 h 1171894"/>
              <a:gd name="connsiteX0" fmla="*/ 407226 w 1775531"/>
              <a:gd name="connsiteY0" fmla="*/ 1705232 h 1705232"/>
              <a:gd name="connsiteX1" fmla="*/ 1667615 w 1775531"/>
              <a:gd name="connsiteY1" fmla="*/ 1171894 h 1705232"/>
              <a:gd name="connsiteX2" fmla="*/ 0 w 1775531"/>
              <a:gd name="connsiteY2" fmla="*/ 1171894 h 1705232"/>
              <a:gd name="connsiteX3" fmla="*/ 0 w 1775531"/>
              <a:gd name="connsiteY3" fmla="*/ 0 h 1705232"/>
              <a:gd name="connsiteX4" fmla="*/ 1775531 w 1775531"/>
              <a:gd name="connsiteY4" fmla="*/ 9061 h 1705232"/>
              <a:gd name="connsiteX0" fmla="*/ 407226 w 1775531"/>
              <a:gd name="connsiteY0" fmla="*/ 1696994 h 1696994"/>
              <a:gd name="connsiteX1" fmla="*/ 1667615 w 1775531"/>
              <a:gd name="connsiteY1" fmla="*/ 1163656 h 1696994"/>
              <a:gd name="connsiteX2" fmla="*/ 0 w 1775531"/>
              <a:gd name="connsiteY2" fmla="*/ 1163656 h 1696994"/>
              <a:gd name="connsiteX3" fmla="*/ 1276864 w 1775531"/>
              <a:gd name="connsiteY3" fmla="*/ 0 h 1696994"/>
              <a:gd name="connsiteX4" fmla="*/ 1775531 w 1775531"/>
              <a:gd name="connsiteY4" fmla="*/ 823 h 1696994"/>
              <a:gd name="connsiteX0" fmla="*/ 0 w 1368305"/>
              <a:gd name="connsiteY0" fmla="*/ 1696994 h 1696994"/>
              <a:gd name="connsiteX1" fmla="*/ 1260389 w 1368305"/>
              <a:gd name="connsiteY1" fmla="*/ 1163656 h 1696994"/>
              <a:gd name="connsiteX2" fmla="*/ 894352 w 1368305"/>
              <a:gd name="connsiteY2" fmla="*/ 858856 h 1696994"/>
              <a:gd name="connsiteX3" fmla="*/ 869638 w 1368305"/>
              <a:gd name="connsiteY3" fmla="*/ 0 h 1696994"/>
              <a:gd name="connsiteX4" fmla="*/ 1368305 w 1368305"/>
              <a:gd name="connsiteY4" fmla="*/ 823 h 1696994"/>
              <a:gd name="connsiteX0" fmla="*/ 815546 w 2183851"/>
              <a:gd name="connsiteY0" fmla="*/ 1696994 h 1696994"/>
              <a:gd name="connsiteX1" fmla="*/ 0 w 2183851"/>
              <a:gd name="connsiteY1" fmla="*/ 850618 h 1696994"/>
              <a:gd name="connsiteX2" fmla="*/ 1709898 w 2183851"/>
              <a:gd name="connsiteY2" fmla="*/ 858856 h 1696994"/>
              <a:gd name="connsiteX3" fmla="*/ 1685184 w 2183851"/>
              <a:gd name="connsiteY3" fmla="*/ 0 h 1696994"/>
              <a:gd name="connsiteX4" fmla="*/ 2183851 w 2183851"/>
              <a:gd name="connsiteY4" fmla="*/ 823 h 1696994"/>
              <a:gd name="connsiteX0" fmla="*/ 0 w 2200327"/>
              <a:gd name="connsiteY0" fmla="*/ 1812323 h 1812323"/>
              <a:gd name="connsiteX1" fmla="*/ 16476 w 2200327"/>
              <a:gd name="connsiteY1" fmla="*/ 850618 h 1812323"/>
              <a:gd name="connsiteX2" fmla="*/ 1726374 w 2200327"/>
              <a:gd name="connsiteY2" fmla="*/ 858856 h 1812323"/>
              <a:gd name="connsiteX3" fmla="*/ 1701660 w 2200327"/>
              <a:gd name="connsiteY3" fmla="*/ 0 h 1812323"/>
              <a:gd name="connsiteX4" fmla="*/ 2200327 w 2200327"/>
              <a:gd name="connsiteY4" fmla="*/ 823 h 1812323"/>
              <a:gd name="connsiteX0" fmla="*/ 0 w 2200327"/>
              <a:gd name="connsiteY0" fmla="*/ 1812323 h 1812323"/>
              <a:gd name="connsiteX1" fmla="*/ 6951 w 2200327"/>
              <a:gd name="connsiteY1" fmla="*/ 852999 h 1812323"/>
              <a:gd name="connsiteX2" fmla="*/ 1726374 w 2200327"/>
              <a:gd name="connsiteY2" fmla="*/ 858856 h 1812323"/>
              <a:gd name="connsiteX3" fmla="*/ 1701660 w 2200327"/>
              <a:gd name="connsiteY3" fmla="*/ 0 h 1812323"/>
              <a:gd name="connsiteX4" fmla="*/ 2200327 w 2200327"/>
              <a:gd name="connsiteY4" fmla="*/ 823 h 1812323"/>
              <a:gd name="connsiteX0" fmla="*/ 0 w 2200327"/>
              <a:gd name="connsiteY0" fmla="*/ 1812323 h 1812323"/>
              <a:gd name="connsiteX1" fmla="*/ 6951 w 2200327"/>
              <a:gd name="connsiteY1" fmla="*/ 852999 h 1812323"/>
              <a:gd name="connsiteX2" fmla="*/ 1723993 w 2200327"/>
              <a:gd name="connsiteY2" fmla="*/ 856474 h 1812323"/>
              <a:gd name="connsiteX3" fmla="*/ 1701660 w 2200327"/>
              <a:gd name="connsiteY3" fmla="*/ 0 h 1812323"/>
              <a:gd name="connsiteX4" fmla="*/ 2200327 w 2200327"/>
              <a:gd name="connsiteY4" fmla="*/ 823 h 1812323"/>
              <a:gd name="connsiteX0" fmla="*/ 0 w 2200327"/>
              <a:gd name="connsiteY0" fmla="*/ 1812323 h 1812323"/>
              <a:gd name="connsiteX1" fmla="*/ 6951 w 2200327"/>
              <a:gd name="connsiteY1" fmla="*/ 852999 h 1812323"/>
              <a:gd name="connsiteX2" fmla="*/ 1723993 w 2200327"/>
              <a:gd name="connsiteY2" fmla="*/ 856474 h 1812323"/>
              <a:gd name="connsiteX3" fmla="*/ 1701660 w 2200327"/>
              <a:gd name="connsiteY3" fmla="*/ 0 h 1812323"/>
              <a:gd name="connsiteX4" fmla="*/ 2200327 w 2200327"/>
              <a:gd name="connsiteY4" fmla="*/ 823 h 1812323"/>
              <a:gd name="connsiteX0" fmla="*/ 0 w 2200327"/>
              <a:gd name="connsiteY0" fmla="*/ 1814704 h 1814704"/>
              <a:gd name="connsiteX1" fmla="*/ 6951 w 2200327"/>
              <a:gd name="connsiteY1" fmla="*/ 855380 h 1814704"/>
              <a:gd name="connsiteX2" fmla="*/ 1723993 w 2200327"/>
              <a:gd name="connsiteY2" fmla="*/ 858855 h 1814704"/>
              <a:gd name="connsiteX3" fmla="*/ 1715947 w 2200327"/>
              <a:gd name="connsiteY3" fmla="*/ 0 h 1814704"/>
              <a:gd name="connsiteX4" fmla="*/ 2200327 w 2200327"/>
              <a:gd name="connsiteY4" fmla="*/ 3204 h 1814704"/>
              <a:gd name="connsiteX0" fmla="*/ 0 w 2200327"/>
              <a:gd name="connsiteY0" fmla="*/ 1814704 h 1814704"/>
              <a:gd name="connsiteX1" fmla="*/ 6951 w 2200327"/>
              <a:gd name="connsiteY1" fmla="*/ 855380 h 1814704"/>
              <a:gd name="connsiteX2" fmla="*/ 1723993 w 2200327"/>
              <a:gd name="connsiteY2" fmla="*/ 858855 h 1814704"/>
              <a:gd name="connsiteX3" fmla="*/ 1720710 w 2200327"/>
              <a:gd name="connsiteY3" fmla="*/ 0 h 1814704"/>
              <a:gd name="connsiteX4" fmla="*/ 2200327 w 2200327"/>
              <a:gd name="connsiteY4" fmla="*/ 3204 h 1814704"/>
              <a:gd name="connsiteX0" fmla="*/ 0 w 2200327"/>
              <a:gd name="connsiteY0" fmla="*/ 1814704 h 1814704"/>
              <a:gd name="connsiteX1" fmla="*/ 6951 w 2200327"/>
              <a:gd name="connsiteY1" fmla="*/ 855380 h 1814704"/>
              <a:gd name="connsiteX2" fmla="*/ 1723993 w 2200327"/>
              <a:gd name="connsiteY2" fmla="*/ 858855 h 1814704"/>
              <a:gd name="connsiteX3" fmla="*/ 1727854 w 2200327"/>
              <a:gd name="connsiteY3" fmla="*/ 0 h 1814704"/>
              <a:gd name="connsiteX4" fmla="*/ 2200327 w 2200327"/>
              <a:gd name="connsiteY4" fmla="*/ 3204 h 1814704"/>
              <a:gd name="connsiteX0" fmla="*/ 0 w 2200327"/>
              <a:gd name="connsiteY0" fmla="*/ 1814704 h 1814704"/>
              <a:gd name="connsiteX1" fmla="*/ 6951 w 2200327"/>
              <a:gd name="connsiteY1" fmla="*/ 855380 h 1814704"/>
              <a:gd name="connsiteX2" fmla="*/ 1723993 w 2200327"/>
              <a:gd name="connsiteY2" fmla="*/ 858855 h 1814704"/>
              <a:gd name="connsiteX3" fmla="*/ 1725472 w 2200327"/>
              <a:gd name="connsiteY3" fmla="*/ 0 h 1814704"/>
              <a:gd name="connsiteX4" fmla="*/ 2200327 w 2200327"/>
              <a:gd name="connsiteY4" fmla="*/ 3204 h 1814704"/>
              <a:gd name="connsiteX0" fmla="*/ 0 w 2200327"/>
              <a:gd name="connsiteY0" fmla="*/ 1814704 h 1814704"/>
              <a:gd name="connsiteX1" fmla="*/ 6951 w 2200327"/>
              <a:gd name="connsiteY1" fmla="*/ 855380 h 1814704"/>
              <a:gd name="connsiteX2" fmla="*/ 1723993 w 2200327"/>
              <a:gd name="connsiteY2" fmla="*/ 858855 h 1814704"/>
              <a:gd name="connsiteX3" fmla="*/ 1723091 w 2200327"/>
              <a:gd name="connsiteY3" fmla="*/ 0 h 1814704"/>
              <a:gd name="connsiteX4" fmla="*/ 2200327 w 2200327"/>
              <a:gd name="connsiteY4" fmla="*/ 3204 h 1814704"/>
              <a:gd name="connsiteX0" fmla="*/ 0 w 2219377"/>
              <a:gd name="connsiteY0" fmla="*/ 1814704 h 1814704"/>
              <a:gd name="connsiteX1" fmla="*/ 6951 w 2219377"/>
              <a:gd name="connsiteY1" fmla="*/ 855380 h 1814704"/>
              <a:gd name="connsiteX2" fmla="*/ 1723993 w 2219377"/>
              <a:gd name="connsiteY2" fmla="*/ 858855 h 1814704"/>
              <a:gd name="connsiteX3" fmla="*/ 1723091 w 2219377"/>
              <a:gd name="connsiteY3" fmla="*/ 0 h 1814704"/>
              <a:gd name="connsiteX4" fmla="*/ 2219377 w 2219377"/>
              <a:gd name="connsiteY4" fmla="*/ 3204 h 1814704"/>
              <a:gd name="connsiteX0" fmla="*/ 0 w 2216995"/>
              <a:gd name="connsiteY0" fmla="*/ 1814704 h 1814704"/>
              <a:gd name="connsiteX1" fmla="*/ 6951 w 2216995"/>
              <a:gd name="connsiteY1" fmla="*/ 855380 h 1814704"/>
              <a:gd name="connsiteX2" fmla="*/ 1723993 w 2216995"/>
              <a:gd name="connsiteY2" fmla="*/ 858855 h 1814704"/>
              <a:gd name="connsiteX3" fmla="*/ 1723091 w 2216995"/>
              <a:gd name="connsiteY3" fmla="*/ 0 h 1814704"/>
              <a:gd name="connsiteX4" fmla="*/ 2216995 w 2216995"/>
              <a:gd name="connsiteY4" fmla="*/ 823 h 1814704"/>
              <a:gd name="connsiteX0" fmla="*/ 192 w 2210044"/>
              <a:gd name="connsiteY0" fmla="*/ 1814704 h 1814704"/>
              <a:gd name="connsiteX1" fmla="*/ 0 w 2210044"/>
              <a:gd name="connsiteY1" fmla="*/ 855380 h 1814704"/>
              <a:gd name="connsiteX2" fmla="*/ 1717042 w 2210044"/>
              <a:gd name="connsiteY2" fmla="*/ 858855 h 1814704"/>
              <a:gd name="connsiteX3" fmla="*/ 1716140 w 2210044"/>
              <a:gd name="connsiteY3" fmla="*/ 0 h 1814704"/>
              <a:gd name="connsiteX4" fmla="*/ 2210044 w 2210044"/>
              <a:gd name="connsiteY4" fmla="*/ 823 h 1814704"/>
              <a:gd name="connsiteX0" fmla="*/ 192 w 2210044"/>
              <a:gd name="connsiteY0" fmla="*/ 1814704 h 1814704"/>
              <a:gd name="connsiteX1" fmla="*/ 0 w 2210044"/>
              <a:gd name="connsiteY1" fmla="*/ 855380 h 1814704"/>
              <a:gd name="connsiteX2" fmla="*/ 821685 w 2210044"/>
              <a:gd name="connsiteY2" fmla="*/ 866475 h 1814704"/>
              <a:gd name="connsiteX3" fmla="*/ 1716140 w 2210044"/>
              <a:gd name="connsiteY3" fmla="*/ 0 h 1814704"/>
              <a:gd name="connsiteX4" fmla="*/ 2210044 w 2210044"/>
              <a:gd name="connsiteY4" fmla="*/ 823 h 1814704"/>
              <a:gd name="connsiteX0" fmla="*/ 192 w 2210044"/>
              <a:gd name="connsiteY0" fmla="*/ 1813881 h 1813881"/>
              <a:gd name="connsiteX1" fmla="*/ 0 w 2210044"/>
              <a:gd name="connsiteY1" fmla="*/ 854557 h 1813881"/>
              <a:gd name="connsiteX2" fmla="*/ 821685 w 2210044"/>
              <a:gd name="connsiteY2" fmla="*/ 865652 h 1813881"/>
              <a:gd name="connsiteX3" fmla="*/ 927373 w 2210044"/>
              <a:gd name="connsiteY3" fmla="*/ 6797 h 1813881"/>
              <a:gd name="connsiteX4" fmla="*/ 2210044 w 2210044"/>
              <a:gd name="connsiteY4" fmla="*/ 0 h 1813881"/>
              <a:gd name="connsiteX0" fmla="*/ 192 w 2210044"/>
              <a:gd name="connsiteY0" fmla="*/ 1813881 h 1813881"/>
              <a:gd name="connsiteX1" fmla="*/ 0 w 2210044"/>
              <a:gd name="connsiteY1" fmla="*/ 854557 h 1813881"/>
              <a:gd name="connsiteX2" fmla="*/ 821685 w 2210044"/>
              <a:gd name="connsiteY2" fmla="*/ 865652 h 1813881"/>
              <a:gd name="connsiteX3" fmla="*/ 927373 w 2210044"/>
              <a:gd name="connsiteY3" fmla="*/ 6797 h 1813881"/>
              <a:gd name="connsiteX4" fmla="*/ 2210044 w 2210044"/>
              <a:gd name="connsiteY4" fmla="*/ 0 h 1813881"/>
              <a:gd name="connsiteX0" fmla="*/ 192 w 2210044"/>
              <a:gd name="connsiteY0" fmla="*/ 1813881 h 1813881"/>
              <a:gd name="connsiteX1" fmla="*/ 0 w 2210044"/>
              <a:gd name="connsiteY1" fmla="*/ 854557 h 1813881"/>
              <a:gd name="connsiteX2" fmla="*/ 821685 w 2210044"/>
              <a:gd name="connsiteY2" fmla="*/ 865652 h 1813881"/>
              <a:gd name="connsiteX3" fmla="*/ 927373 w 2210044"/>
              <a:gd name="connsiteY3" fmla="*/ 2034 h 1813881"/>
              <a:gd name="connsiteX4" fmla="*/ 2210044 w 2210044"/>
              <a:gd name="connsiteY4" fmla="*/ 0 h 1813881"/>
              <a:gd name="connsiteX0" fmla="*/ 192 w 2210044"/>
              <a:gd name="connsiteY0" fmla="*/ 1813881 h 1813881"/>
              <a:gd name="connsiteX1" fmla="*/ 0 w 2210044"/>
              <a:gd name="connsiteY1" fmla="*/ 854557 h 1813881"/>
              <a:gd name="connsiteX2" fmla="*/ 928275 w 2210044"/>
              <a:gd name="connsiteY2" fmla="*/ 865652 h 1813881"/>
              <a:gd name="connsiteX3" fmla="*/ 927373 w 2210044"/>
              <a:gd name="connsiteY3" fmla="*/ 2034 h 1813881"/>
              <a:gd name="connsiteX4" fmla="*/ 2210044 w 2210044"/>
              <a:gd name="connsiteY4" fmla="*/ 0 h 1813881"/>
              <a:gd name="connsiteX0" fmla="*/ 192 w 2210044"/>
              <a:gd name="connsiteY0" fmla="*/ 1813881 h 1813881"/>
              <a:gd name="connsiteX1" fmla="*/ 0 w 2210044"/>
              <a:gd name="connsiteY1" fmla="*/ 854557 h 1813881"/>
              <a:gd name="connsiteX2" fmla="*/ 925611 w 2210044"/>
              <a:gd name="connsiteY2" fmla="*/ 865652 h 1813881"/>
              <a:gd name="connsiteX3" fmla="*/ 927373 w 2210044"/>
              <a:gd name="connsiteY3" fmla="*/ 2034 h 1813881"/>
              <a:gd name="connsiteX4" fmla="*/ 2210044 w 2210044"/>
              <a:gd name="connsiteY4" fmla="*/ 0 h 1813881"/>
              <a:gd name="connsiteX0" fmla="*/ 192 w 2210044"/>
              <a:gd name="connsiteY0" fmla="*/ 1813881 h 1813881"/>
              <a:gd name="connsiteX1" fmla="*/ 0 w 2210044"/>
              <a:gd name="connsiteY1" fmla="*/ 854557 h 1813881"/>
              <a:gd name="connsiteX2" fmla="*/ 925611 w 2210044"/>
              <a:gd name="connsiteY2" fmla="*/ 856127 h 1813881"/>
              <a:gd name="connsiteX3" fmla="*/ 927373 w 2210044"/>
              <a:gd name="connsiteY3" fmla="*/ 2034 h 1813881"/>
              <a:gd name="connsiteX4" fmla="*/ 2210044 w 2210044"/>
              <a:gd name="connsiteY4" fmla="*/ 0 h 1813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10044" h="1813881">
                <a:moveTo>
                  <a:pt x="192" y="1813881"/>
                </a:moveTo>
                <a:lnTo>
                  <a:pt x="0" y="854557"/>
                </a:lnTo>
                <a:lnTo>
                  <a:pt x="925611" y="856127"/>
                </a:lnTo>
                <a:cubicBezTo>
                  <a:pt x="925310" y="568254"/>
                  <a:pt x="927674" y="289907"/>
                  <a:pt x="927373" y="2034"/>
                </a:cubicBezTo>
                <a:lnTo>
                  <a:pt x="2210044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AD2C05BA-3AD3-E38A-C01A-0469B5BEB51F}"/>
              </a:ext>
            </a:extLst>
          </p:cNvPr>
          <p:cNvGrpSpPr/>
          <p:nvPr/>
        </p:nvGrpSpPr>
        <p:grpSpPr>
          <a:xfrm>
            <a:off x="1586519" y="3082926"/>
            <a:ext cx="3226837" cy="208831"/>
            <a:chOff x="862605" y="3387726"/>
            <a:chExt cx="3226837" cy="208831"/>
          </a:xfrm>
        </p:grpSpPr>
        <p:sp>
          <p:nvSpPr>
            <p:cNvPr id="75" name="Прямоугольник 72">
              <a:extLst>
                <a:ext uri="{FF2B5EF4-FFF2-40B4-BE49-F238E27FC236}">
                  <a16:creationId xmlns:a16="http://schemas.microsoft.com/office/drawing/2014/main" id="{96961C71-D48B-9427-6BC1-6E4025150208}"/>
                </a:ext>
              </a:extLst>
            </p:cNvPr>
            <p:cNvSpPr/>
            <p:nvPr/>
          </p:nvSpPr>
          <p:spPr>
            <a:xfrm>
              <a:off x="862605" y="3387726"/>
              <a:ext cx="3226837" cy="208831"/>
            </a:xfrm>
            <a:custGeom>
              <a:avLst/>
              <a:gdLst>
                <a:gd name="connsiteX0" fmla="*/ 0 w 1667615"/>
                <a:gd name="connsiteY0" fmla="*/ 0 h 1171894"/>
                <a:gd name="connsiteX1" fmla="*/ 1667615 w 1667615"/>
                <a:gd name="connsiteY1" fmla="*/ 0 h 1171894"/>
                <a:gd name="connsiteX2" fmla="*/ 1667615 w 1667615"/>
                <a:gd name="connsiteY2" fmla="*/ 1171894 h 1171894"/>
                <a:gd name="connsiteX3" fmla="*/ 0 w 1667615"/>
                <a:gd name="connsiteY3" fmla="*/ 1171894 h 1171894"/>
                <a:gd name="connsiteX4" fmla="*/ 0 w 1667615"/>
                <a:gd name="connsiteY4" fmla="*/ 0 h 1171894"/>
                <a:gd name="connsiteX0" fmla="*/ 1667615 w 1759055"/>
                <a:gd name="connsiteY0" fmla="*/ 0 h 1171894"/>
                <a:gd name="connsiteX1" fmla="*/ 1667615 w 1759055"/>
                <a:gd name="connsiteY1" fmla="*/ 1171894 h 1171894"/>
                <a:gd name="connsiteX2" fmla="*/ 0 w 1759055"/>
                <a:gd name="connsiteY2" fmla="*/ 1171894 h 1171894"/>
                <a:gd name="connsiteX3" fmla="*/ 0 w 1759055"/>
                <a:gd name="connsiteY3" fmla="*/ 0 h 1171894"/>
                <a:gd name="connsiteX4" fmla="*/ 1759055 w 1759055"/>
                <a:gd name="connsiteY4" fmla="*/ 91440 h 1171894"/>
                <a:gd name="connsiteX0" fmla="*/ 1667615 w 1775531"/>
                <a:gd name="connsiteY0" fmla="*/ 0 h 1171894"/>
                <a:gd name="connsiteX1" fmla="*/ 1667615 w 1775531"/>
                <a:gd name="connsiteY1" fmla="*/ 1171894 h 1171894"/>
                <a:gd name="connsiteX2" fmla="*/ 0 w 1775531"/>
                <a:gd name="connsiteY2" fmla="*/ 1171894 h 1171894"/>
                <a:gd name="connsiteX3" fmla="*/ 0 w 1775531"/>
                <a:gd name="connsiteY3" fmla="*/ 0 h 1171894"/>
                <a:gd name="connsiteX4" fmla="*/ 1775531 w 1775531"/>
                <a:gd name="connsiteY4" fmla="*/ 9061 h 1171894"/>
                <a:gd name="connsiteX0" fmla="*/ 407226 w 1775531"/>
                <a:gd name="connsiteY0" fmla="*/ 1705232 h 1705232"/>
                <a:gd name="connsiteX1" fmla="*/ 1667615 w 1775531"/>
                <a:gd name="connsiteY1" fmla="*/ 1171894 h 1705232"/>
                <a:gd name="connsiteX2" fmla="*/ 0 w 1775531"/>
                <a:gd name="connsiteY2" fmla="*/ 1171894 h 1705232"/>
                <a:gd name="connsiteX3" fmla="*/ 0 w 1775531"/>
                <a:gd name="connsiteY3" fmla="*/ 0 h 1705232"/>
                <a:gd name="connsiteX4" fmla="*/ 1775531 w 1775531"/>
                <a:gd name="connsiteY4" fmla="*/ 9061 h 1705232"/>
                <a:gd name="connsiteX0" fmla="*/ 407226 w 1775531"/>
                <a:gd name="connsiteY0" fmla="*/ 1696994 h 1696994"/>
                <a:gd name="connsiteX1" fmla="*/ 1667615 w 1775531"/>
                <a:gd name="connsiteY1" fmla="*/ 1163656 h 1696994"/>
                <a:gd name="connsiteX2" fmla="*/ 0 w 1775531"/>
                <a:gd name="connsiteY2" fmla="*/ 1163656 h 1696994"/>
                <a:gd name="connsiteX3" fmla="*/ 1276864 w 1775531"/>
                <a:gd name="connsiteY3" fmla="*/ 0 h 1696994"/>
                <a:gd name="connsiteX4" fmla="*/ 1775531 w 1775531"/>
                <a:gd name="connsiteY4" fmla="*/ 823 h 1696994"/>
                <a:gd name="connsiteX0" fmla="*/ 0 w 1368305"/>
                <a:gd name="connsiteY0" fmla="*/ 1696994 h 1696994"/>
                <a:gd name="connsiteX1" fmla="*/ 1260389 w 1368305"/>
                <a:gd name="connsiteY1" fmla="*/ 1163656 h 1696994"/>
                <a:gd name="connsiteX2" fmla="*/ 894352 w 1368305"/>
                <a:gd name="connsiteY2" fmla="*/ 858856 h 1696994"/>
                <a:gd name="connsiteX3" fmla="*/ 869638 w 1368305"/>
                <a:gd name="connsiteY3" fmla="*/ 0 h 1696994"/>
                <a:gd name="connsiteX4" fmla="*/ 1368305 w 1368305"/>
                <a:gd name="connsiteY4" fmla="*/ 823 h 1696994"/>
                <a:gd name="connsiteX0" fmla="*/ 815546 w 2183851"/>
                <a:gd name="connsiteY0" fmla="*/ 1696994 h 1696994"/>
                <a:gd name="connsiteX1" fmla="*/ 0 w 2183851"/>
                <a:gd name="connsiteY1" fmla="*/ 850618 h 1696994"/>
                <a:gd name="connsiteX2" fmla="*/ 1709898 w 2183851"/>
                <a:gd name="connsiteY2" fmla="*/ 858856 h 1696994"/>
                <a:gd name="connsiteX3" fmla="*/ 1685184 w 2183851"/>
                <a:gd name="connsiteY3" fmla="*/ 0 h 1696994"/>
                <a:gd name="connsiteX4" fmla="*/ 2183851 w 2183851"/>
                <a:gd name="connsiteY4" fmla="*/ 823 h 1696994"/>
                <a:gd name="connsiteX0" fmla="*/ 0 w 2200327"/>
                <a:gd name="connsiteY0" fmla="*/ 1812323 h 1812323"/>
                <a:gd name="connsiteX1" fmla="*/ 16476 w 2200327"/>
                <a:gd name="connsiteY1" fmla="*/ 850618 h 1812323"/>
                <a:gd name="connsiteX2" fmla="*/ 1726374 w 2200327"/>
                <a:gd name="connsiteY2" fmla="*/ 858856 h 1812323"/>
                <a:gd name="connsiteX3" fmla="*/ 1701660 w 2200327"/>
                <a:gd name="connsiteY3" fmla="*/ 0 h 1812323"/>
                <a:gd name="connsiteX4" fmla="*/ 2200327 w 2200327"/>
                <a:gd name="connsiteY4" fmla="*/ 823 h 1812323"/>
                <a:gd name="connsiteX0" fmla="*/ 0 w 2200327"/>
                <a:gd name="connsiteY0" fmla="*/ 1812323 h 1812323"/>
                <a:gd name="connsiteX1" fmla="*/ 6951 w 2200327"/>
                <a:gd name="connsiteY1" fmla="*/ 852999 h 1812323"/>
                <a:gd name="connsiteX2" fmla="*/ 1726374 w 2200327"/>
                <a:gd name="connsiteY2" fmla="*/ 858856 h 1812323"/>
                <a:gd name="connsiteX3" fmla="*/ 1701660 w 2200327"/>
                <a:gd name="connsiteY3" fmla="*/ 0 h 1812323"/>
                <a:gd name="connsiteX4" fmla="*/ 2200327 w 2200327"/>
                <a:gd name="connsiteY4" fmla="*/ 823 h 1812323"/>
                <a:gd name="connsiteX0" fmla="*/ 0 w 2200327"/>
                <a:gd name="connsiteY0" fmla="*/ 1812323 h 1812323"/>
                <a:gd name="connsiteX1" fmla="*/ 6951 w 2200327"/>
                <a:gd name="connsiteY1" fmla="*/ 852999 h 1812323"/>
                <a:gd name="connsiteX2" fmla="*/ 1723993 w 2200327"/>
                <a:gd name="connsiteY2" fmla="*/ 856474 h 1812323"/>
                <a:gd name="connsiteX3" fmla="*/ 1701660 w 2200327"/>
                <a:gd name="connsiteY3" fmla="*/ 0 h 1812323"/>
                <a:gd name="connsiteX4" fmla="*/ 2200327 w 2200327"/>
                <a:gd name="connsiteY4" fmla="*/ 823 h 1812323"/>
                <a:gd name="connsiteX0" fmla="*/ 0 w 2200327"/>
                <a:gd name="connsiteY0" fmla="*/ 1812323 h 1812323"/>
                <a:gd name="connsiteX1" fmla="*/ 6951 w 2200327"/>
                <a:gd name="connsiteY1" fmla="*/ 852999 h 1812323"/>
                <a:gd name="connsiteX2" fmla="*/ 1723993 w 2200327"/>
                <a:gd name="connsiteY2" fmla="*/ 856474 h 1812323"/>
                <a:gd name="connsiteX3" fmla="*/ 1701660 w 2200327"/>
                <a:gd name="connsiteY3" fmla="*/ 0 h 1812323"/>
                <a:gd name="connsiteX4" fmla="*/ 2200327 w 2200327"/>
                <a:gd name="connsiteY4" fmla="*/ 823 h 1812323"/>
                <a:gd name="connsiteX0" fmla="*/ 0 w 2200327"/>
                <a:gd name="connsiteY0" fmla="*/ 1814704 h 1814704"/>
                <a:gd name="connsiteX1" fmla="*/ 6951 w 2200327"/>
                <a:gd name="connsiteY1" fmla="*/ 855380 h 1814704"/>
                <a:gd name="connsiteX2" fmla="*/ 1723993 w 2200327"/>
                <a:gd name="connsiteY2" fmla="*/ 858855 h 1814704"/>
                <a:gd name="connsiteX3" fmla="*/ 1715947 w 2200327"/>
                <a:gd name="connsiteY3" fmla="*/ 0 h 1814704"/>
                <a:gd name="connsiteX4" fmla="*/ 2200327 w 2200327"/>
                <a:gd name="connsiteY4" fmla="*/ 3204 h 1814704"/>
                <a:gd name="connsiteX0" fmla="*/ 0 w 2200327"/>
                <a:gd name="connsiteY0" fmla="*/ 1814704 h 1814704"/>
                <a:gd name="connsiteX1" fmla="*/ 6951 w 2200327"/>
                <a:gd name="connsiteY1" fmla="*/ 855380 h 1814704"/>
                <a:gd name="connsiteX2" fmla="*/ 1723993 w 2200327"/>
                <a:gd name="connsiteY2" fmla="*/ 858855 h 1814704"/>
                <a:gd name="connsiteX3" fmla="*/ 1720710 w 2200327"/>
                <a:gd name="connsiteY3" fmla="*/ 0 h 1814704"/>
                <a:gd name="connsiteX4" fmla="*/ 2200327 w 2200327"/>
                <a:gd name="connsiteY4" fmla="*/ 3204 h 1814704"/>
                <a:gd name="connsiteX0" fmla="*/ 0 w 2200327"/>
                <a:gd name="connsiteY0" fmla="*/ 1814704 h 1814704"/>
                <a:gd name="connsiteX1" fmla="*/ 6951 w 2200327"/>
                <a:gd name="connsiteY1" fmla="*/ 855380 h 1814704"/>
                <a:gd name="connsiteX2" fmla="*/ 1723993 w 2200327"/>
                <a:gd name="connsiteY2" fmla="*/ 858855 h 1814704"/>
                <a:gd name="connsiteX3" fmla="*/ 1727854 w 2200327"/>
                <a:gd name="connsiteY3" fmla="*/ 0 h 1814704"/>
                <a:gd name="connsiteX4" fmla="*/ 2200327 w 2200327"/>
                <a:gd name="connsiteY4" fmla="*/ 3204 h 1814704"/>
                <a:gd name="connsiteX0" fmla="*/ 0 w 2200327"/>
                <a:gd name="connsiteY0" fmla="*/ 1814704 h 1814704"/>
                <a:gd name="connsiteX1" fmla="*/ 6951 w 2200327"/>
                <a:gd name="connsiteY1" fmla="*/ 855380 h 1814704"/>
                <a:gd name="connsiteX2" fmla="*/ 1723993 w 2200327"/>
                <a:gd name="connsiteY2" fmla="*/ 858855 h 1814704"/>
                <a:gd name="connsiteX3" fmla="*/ 1725472 w 2200327"/>
                <a:gd name="connsiteY3" fmla="*/ 0 h 1814704"/>
                <a:gd name="connsiteX4" fmla="*/ 2200327 w 2200327"/>
                <a:gd name="connsiteY4" fmla="*/ 3204 h 1814704"/>
                <a:gd name="connsiteX0" fmla="*/ 0 w 2200327"/>
                <a:gd name="connsiteY0" fmla="*/ 1814704 h 1814704"/>
                <a:gd name="connsiteX1" fmla="*/ 6951 w 2200327"/>
                <a:gd name="connsiteY1" fmla="*/ 855380 h 1814704"/>
                <a:gd name="connsiteX2" fmla="*/ 1723993 w 2200327"/>
                <a:gd name="connsiteY2" fmla="*/ 858855 h 1814704"/>
                <a:gd name="connsiteX3" fmla="*/ 1723091 w 2200327"/>
                <a:gd name="connsiteY3" fmla="*/ 0 h 1814704"/>
                <a:gd name="connsiteX4" fmla="*/ 2200327 w 2200327"/>
                <a:gd name="connsiteY4" fmla="*/ 3204 h 1814704"/>
                <a:gd name="connsiteX0" fmla="*/ 0 w 2219377"/>
                <a:gd name="connsiteY0" fmla="*/ 1814704 h 1814704"/>
                <a:gd name="connsiteX1" fmla="*/ 6951 w 2219377"/>
                <a:gd name="connsiteY1" fmla="*/ 855380 h 1814704"/>
                <a:gd name="connsiteX2" fmla="*/ 1723993 w 2219377"/>
                <a:gd name="connsiteY2" fmla="*/ 858855 h 1814704"/>
                <a:gd name="connsiteX3" fmla="*/ 1723091 w 2219377"/>
                <a:gd name="connsiteY3" fmla="*/ 0 h 1814704"/>
                <a:gd name="connsiteX4" fmla="*/ 2219377 w 2219377"/>
                <a:gd name="connsiteY4" fmla="*/ 3204 h 1814704"/>
                <a:gd name="connsiteX0" fmla="*/ 0 w 2216995"/>
                <a:gd name="connsiteY0" fmla="*/ 1814704 h 1814704"/>
                <a:gd name="connsiteX1" fmla="*/ 6951 w 2216995"/>
                <a:gd name="connsiteY1" fmla="*/ 855380 h 1814704"/>
                <a:gd name="connsiteX2" fmla="*/ 1723993 w 2216995"/>
                <a:gd name="connsiteY2" fmla="*/ 858855 h 1814704"/>
                <a:gd name="connsiteX3" fmla="*/ 1723091 w 2216995"/>
                <a:gd name="connsiteY3" fmla="*/ 0 h 1814704"/>
                <a:gd name="connsiteX4" fmla="*/ 2216995 w 2216995"/>
                <a:gd name="connsiteY4" fmla="*/ 823 h 1814704"/>
                <a:gd name="connsiteX0" fmla="*/ 192 w 2210044"/>
                <a:gd name="connsiteY0" fmla="*/ 1814704 h 1814704"/>
                <a:gd name="connsiteX1" fmla="*/ 0 w 2210044"/>
                <a:gd name="connsiteY1" fmla="*/ 855380 h 1814704"/>
                <a:gd name="connsiteX2" fmla="*/ 1717042 w 2210044"/>
                <a:gd name="connsiteY2" fmla="*/ 858855 h 1814704"/>
                <a:gd name="connsiteX3" fmla="*/ 1716140 w 2210044"/>
                <a:gd name="connsiteY3" fmla="*/ 0 h 1814704"/>
                <a:gd name="connsiteX4" fmla="*/ 2210044 w 2210044"/>
                <a:gd name="connsiteY4" fmla="*/ 823 h 1814704"/>
                <a:gd name="connsiteX0" fmla="*/ 192 w 3210169"/>
                <a:gd name="connsiteY0" fmla="*/ 1814704 h 1814704"/>
                <a:gd name="connsiteX1" fmla="*/ 0 w 3210169"/>
                <a:gd name="connsiteY1" fmla="*/ 855380 h 1814704"/>
                <a:gd name="connsiteX2" fmla="*/ 1717042 w 3210169"/>
                <a:gd name="connsiteY2" fmla="*/ 858855 h 1814704"/>
                <a:gd name="connsiteX3" fmla="*/ 1716140 w 3210169"/>
                <a:gd name="connsiteY3" fmla="*/ 0 h 1814704"/>
                <a:gd name="connsiteX4" fmla="*/ 3210169 w 3210169"/>
                <a:gd name="connsiteY4" fmla="*/ 1603857 h 1814704"/>
                <a:gd name="connsiteX0" fmla="*/ 192 w 3225852"/>
                <a:gd name="connsiteY0" fmla="*/ 1037543 h 1037543"/>
                <a:gd name="connsiteX1" fmla="*/ 0 w 3225852"/>
                <a:gd name="connsiteY1" fmla="*/ 78219 h 1037543"/>
                <a:gd name="connsiteX2" fmla="*/ 1717042 w 3225852"/>
                <a:gd name="connsiteY2" fmla="*/ 81694 h 1037543"/>
                <a:gd name="connsiteX3" fmla="*/ 3225852 w 3225852"/>
                <a:gd name="connsiteY3" fmla="*/ 90053 h 1037543"/>
                <a:gd name="connsiteX4" fmla="*/ 3210169 w 3225852"/>
                <a:gd name="connsiteY4" fmla="*/ 826696 h 1037543"/>
                <a:gd name="connsiteX0" fmla="*/ 192 w 3225852"/>
                <a:gd name="connsiteY0" fmla="*/ 959326 h 959326"/>
                <a:gd name="connsiteX1" fmla="*/ 0 w 3225852"/>
                <a:gd name="connsiteY1" fmla="*/ 2 h 959326"/>
                <a:gd name="connsiteX2" fmla="*/ 3225852 w 3225852"/>
                <a:gd name="connsiteY2" fmla="*/ 11836 h 959326"/>
                <a:gd name="connsiteX3" fmla="*/ 3210169 w 3225852"/>
                <a:gd name="connsiteY3" fmla="*/ 748479 h 959326"/>
                <a:gd name="connsiteX0" fmla="*/ 192 w 3232394"/>
                <a:gd name="connsiteY0" fmla="*/ 959326 h 959326"/>
                <a:gd name="connsiteX1" fmla="*/ 0 w 3232394"/>
                <a:gd name="connsiteY1" fmla="*/ 2 h 959326"/>
                <a:gd name="connsiteX2" fmla="*/ 3225852 w 3232394"/>
                <a:gd name="connsiteY2" fmla="*/ 11836 h 959326"/>
                <a:gd name="connsiteX3" fmla="*/ 3232394 w 3232394"/>
                <a:gd name="connsiteY3" fmla="*/ 748479 h 959326"/>
                <a:gd name="connsiteX0" fmla="*/ 192 w 3229219"/>
                <a:gd name="connsiteY0" fmla="*/ 959326 h 967259"/>
                <a:gd name="connsiteX1" fmla="*/ 0 w 3229219"/>
                <a:gd name="connsiteY1" fmla="*/ 2 h 967259"/>
                <a:gd name="connsiteX2" fmla="*/ 3225852 w 3229219"/>
                <a:gd name="connsiteY2" fmla="*/ 11836 h 967259"/>
                <a:gd name="connsiteX3" fmla="*/ 3229219 w 3229219"/>
                <a:gd name="connsiteY3" fmla="*/ 967259 h 967259"/>
                <a:gd name="connsiteX0" fmla="*/ 192 w 3226837"/>
                <a:gd name="connsiteY0" fmla="*/ 959326 h 959326"/>
                <a:gd name="connsiteX1" fmla="*/ 0 w 3226837"/>
                <a:gd name="connsiteY1" fmla="*/ 2 h 959326"/>
                <a:gd name="connsiteX2" fmla="*/ 3225852 w 3226837"/>
                <a:gd name="connsiteY2" fmla="*/ 11836 h 959326"/>
                <a:gd name="connsiteX3" fmla="*/ 3226837 w 3226837"/>
                <a:gd name="connsiteY3" fmla="*/ 956321 h 959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26837" h="959326">
                  <a:moveTo>
                    <a:pt x="192" y="959326"/>
                  </a:moveTo>
                  <a:lnTo>
                    <a:pt x="0" y="2"/>
                  </a:lnTo>
                  <a:lnTo>
                    <a:pt x="3225852" y="11836"/>
                  </a:lnTo>
                  <a:cubicBezTo>
                    <a:pt x="3228033" y="257384"/>
                    <a:pt x="3224656" y="710773"/>
                    <a:pt x="3226837" y="956321"/>
                  </a:cubicBezTo>
                </a:path>
              </a:pathLst>
            </a:custGeom>
            <a:noFill/>
            <a:ln w="12700">
              <a:solidFill>
                <a:schemeClr val="accent2">
                  <a:lumMod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76" name="Прямая соединительная линия 75">
              <a:extLst>
                <a:ext uri="{FF2B5EF4-FFF2-40B4-BE49-F238E27FC236}">
                  <a16:creationId xmlns:a16="http://schemas.microsoft.com/office/drawing/2014/main" id="{63D2FB06-33C0-C39E-956B-39E75725418C}"/>
                </a:ext>
              </a:extLst>
            </p:cNvPr>
            <p:cNvCxnSpPr>
              <a:cxnSpLocks/>
            </p:cNvCxnSpPr>
            <p:nvPr/>
          </p:nvCxnSpPr>
          <p:spPr>
            <a:xfrm>
              <a:off x="2674938" y="3387726"/>
              <a:ext cx="0" cy="208831"/>
            </a:xfrm>
            <a:prstGeom prst="line">
              <a:avLst/>
            </a:prstGeom>
            <a:noFill/>
            <a:ln w="12700">
              <a:solidFill>
                <a:schemeClr val="accent2">
                  <a:lumMod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84" name="Соединитель: уступ 83">
            <a:extLst>
              <a:ext uri="{FF2B5EF4-FFF2-40B4-BE49-F238E27FC236}">
                <a16:creationId xmlns:a16="http://schemas.microsoft.com/office/drawing/2014/main" id="{5F7376E1-0145-450F-AAFD-9CFD30EDEC03}"/>
              </a:ext>
            </a:extLst>
          </p:cNvPr>
          <p:cNvCxnSpPr>
            <a:cxnSpLocks/>
          </p:cNvCxnSpPr>
          <p:nvPr/>
        </p:nvCxnSpPr>
        <p:spPr>
          <a:xfrm rot="10800000">
            <a:off x="5213511" y="3747396"/>
            <a:ext cx="2186774" cy="809925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chemeClr val="accent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5" name="Соединитель: уступ 94">
            <a:extLst>
              <a:ext uri="{FF2B5EF4-FFF2-40B4-BE49-F238E27FC236}">
                <a16:creationId xmlns:a16="http://schemas.microsoft.com/office/drawing/2014/main" id="{87B13319-C3DB-7B3B-C80B-7E8D157EF8A0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5213511" y="2827181"/>
            <a:ext cx="7286616" cy="882114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chemeClr val="accent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7AD0519-18D9-44B8-48DD-275262C8AA81}"/>
              </a:ext>
            </a:extLst>
          </p:cNvPr>
          <p:cNvSpPr txBox="1"/>
          <p:nvPr/>
        </p:nvSpPr>
        <p:spPr>
          <a:xfrm>
            <a:off x="8683235" y="3328584"/>
            <a:ext cx="341440" cy="153888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REST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F44544D8-39F2-5CBC-A4AB-4DFF408EFCA6}"/>
              </a:ext>
            </a:extLst>
          </p:cNvPr>
          <p:cNvGrpSpPr>
            <a:grpSpLocks noChangeAspect="1"/>
          </p:cNvGrpSpPr>
          <p:nvPr/>
        </p:nvGrpSpPr>
        <p:grpSpPr>
          <a:xfrm>
            <a:off x="7400285" y="3920945"/>
            <a:ext cx="2122924" cy="729307"/>
            <a:chOff x="5134754" y="4464020"/>
            <a:chExt cx="2122924" cy="729307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ADAE6021-C8E6-19DD-C143-EDFE0507F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34754" y="4464020"/>
              <a:ext cx="833333" cy="72000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D394A16-745F-631E-0D76-FE44F19CC6AD}"/>
                </a:ext>
              </a:extLst>
            </p:cNvPr>
            <p:cNvSpPr txBox="1"/>
            <p:nvPr/>
          </p:nvSpPr>
          <p:spPr>
            <a:xfrm>
              <a:off x="5919170" y="5039439"/>
              <a:ext cx="1338508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Web Interface </a:t>
              </a: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BackEnd</a:t>
              </a:r>
              <a:endPara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cxnSp>
        <p:nvCxnSpPr>
          <p:cNvPr id="98" name="Соединитель: уступ 97">
            <a:extLst>
              <a:ext uri="{FF2B5EF4-FFF2-40B4-BE49-F238E27FC236}">
                <a16:creationId xmlns:a16="http://schemas.microsoft.com/office/drawing/2014/main" id="{2FD23784-7D01-8D0D-0FC3-7C4B48C2CFCE}"/>
              </a:ext>
            </a:extLst>
          </p:cNvPr>
          <p:cNvCxnSpPr>
            <a:stCxn id="8" idx="1"/>
            <a:endCxn id="7" idx="1"/>
          </p:cNvCxnSpPr>
          <p:nvPr/>
        </p:nvCxnSpPr>
        <p:spPr>
          <a:xfrm rot="10800000" flipH="1" flipV="1">
            <a:off x="1218098" y="3709294"/>
            <a:ext cx="3950796" cy="1688921"/>
          </a:xfrm>
          <a:prstGeom prst="bentConnector3">
            <a:avLst>
              <a:gd name="adj1" fmla="val -3375"/>
            </a:avLst>
          </a:prstGeom>
          <a:ln w="127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Соединитель: уступ 100">
            <a:extLst>
              <a:ext uri="{FF2B5EF4-FFF2-40B4-BE49-F238E27FC236}">
                <a16:creationId xmlns:a16="http://schemas.microsoft.com/office/drawing/2014/main" id="{A003FAA9-033C-C201-F6A6-7E62ED3B0A45}"/>
              </a:ext>
            </a:extLst>
          </p:cNvPr>
          <p:cNvCxnSpPr>
            <a:stCxn id="10" idx="1"/>
            <a:endCxn id="7" idx="0"/>
          </p:cNvCxnSpPr>
          <p:nvPr/>
        </p:nvCxnSpPr>
        <p:spPr>
          <a:xfrm rot="10800000" flipH="1" flipV="1">
            <a:off x="4380177" y="3709294"/>
            <a:ext cx="1205383" cy="1328921"/>
          </a:xfrm>
          <a:prstGeom prst="bentConnector4">
            <a:avLst>
              <a:gd name="adj1" fmla="val -18965"/>
              <a:gd name="adj2" fmla="val 63545"/>
            </a:avLst>
          </a:prstGeom>
          <a:ln w="127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Соединитель: уступ 102">
            <a:extLst>
              <a:ext uri="{FF2B5EF4-FFF2-40B4-BE49-F238E27FC236}">
                <a16:creationId xmlns:a16="http://schemas.microsoft.com/office/drawing/2014/main" id="{103D04DB-5AB2-BE33-A13A-938F51611F83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2860789" y="3709294"/>
            <a:ext cx="2686672" cy="1328921"/>
          </a:xfrm>
          <a:prstGeom prst="bentConnector4">
            <a:avLst>
              <a:gd name="adj1" fmla="val -17018"/>
              <a:gd name="adj2" fmla="val 89348"/>
            </a:avLst>
          </a:prstGeom>
          <a:ln w="127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Соединитель: уступ 104">
            <a:extLst>
              <a:ext uri="{FF2B5EF4-FFF2-40B4-BE49-F238E27FC236}">
                <a16:creationId xmlns:a16="http://schemas.microsoft.com/office/drawing/2014/main" id="{B7D77453-B97D-51AA-F675-A312A7FE7197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6002227" y="4585895"/>
            <a:ext cx="1398058" cy="812321"/>
          </a:xfrm>
          <a:prstGeom prst="bentConnector3">
            <a:avLst/>
          </a:prstGeom>
          <a:ln w="127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11EA349-FBE4-9DD5-663E-12E3179BDD10}"/>
              </a:ext>
            </a:extLst>
          </p:cNvPr>
          <p:cNvGrpSpPr>
            <a:grpSpLocks/>
          </p:cNvGrpSpPr>
          <p:nvPr/>
        </p:nvGrpSpPr>
        <p:grpSpPr>
          <a:xfrm>
            <a:off x="8235162" y="5460256"/>
            <a:ext cx="4264965" cy="376559"/>
            <a:chOff x="8235162" y="5542385"/>
            <a:chExt cx="4264965" cy="376559"/>
          </a:xfrm>
        </p:grpSpPr>
        <p:cxnSp>
          <p:nvCxnSpPr>
            <p:cNvPr id="107" name="Соединитель: уступ 106">
              <a:extLst>
                <a:ext uri="{FF2B5EF4-FFF2-40B4-BE49-F238E27FC236}">
                  <a16:creationId xmlns:a16="http://schemas.microsoft.com/office/drawing/2014/main" id="{C4B5B89C-F09C-5296-1FD6-A0DC015133BE}"/>
                </a:ext>
              </a:extLst>
            </p:cNvPr>
            <p:cNvCxnSpPr>
              <a:cxnSpLocks/>
              <a:stCxn id="12" idx="3"/>
            </p:cNvCxnSpPr>
            <p:nvPr/>
          </p:nvCxnSpPr>
          <p:spPr>
            <a:xfrm>
              <a:off x="8235162" y="5542385"/>
              <a:ext cx="4264965" cy="1768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7C655CAA-6843-2EE4-25ED-839C9A8DBEDA}"/>
                </a:ext>
              </a:extLst>
            </p:cNvPr>
            <p:cNvSpPr txBox="1"/>
            <p:nvPr/>
          </p:nvSpPr>
          <p:spPr>
            <a:xfrm>
              <a:off x="11094276" y="5765056"/>
              <a:ext cx="519048" cy="153888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lIns="0" tIns="0" rIns="0" bIns="0" rtlCol="0" anchor="ctr">
              <a:spAutoFit/>
            </a:bodyPr>
            <a:lstStyle>
              <a:defPPr>
                <a:defRPr lang="ru-RU"/>
              </a:defPPr>
              <a:lvl1pPr algn="ctr">
                <a:defRPr sz="1000"/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HTTPS</a:t>
              </a:r>
              <a:endPara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0" name="TextBox 119">
            <a:extLst>
              <a:ext uri="{FF2B5EF4-FFF2-40B4-BE49-F238E27FC236}">
                <a16:creationId xmlns:a16="http://schemas.microsoft.com/office/drawing/2014/main" id="{8EBE7538-25CF-876D-B025-8302634AA5A7}"/>
              </a:ext>
            </a:extLst>
          </p:cNvPr>
          <p:cNvSpPr txBox="1"/>
          <p:nvPr/>
        </p:nvSpPr>
        <p:spPr>
          <a:xfrm>
            <a:off x="10669246" y="692774"/>
            <a:ext cx="1328671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Инфраструктура клиента</a:t>
            </a:r>
          </a:p>
        </p:txBody>
      </p:sp>
      <p:sp>
        <p:nvSpPr>
          <p:cNvPr id="1047" name="Заголовок 1046">
            <a:extLst>
              <a:ext uri="{FF2B5EF4-FFF2-40B4-BE49-F238E27FC236}">
                <a16:creationId xmlns:a16="http://schemas.microsoft.com/office/drawing/2014/main" id="{ADAC3C48-1EAE-C40C-D7F3-CDF05FDA9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42970"/>
            <a:ext cx="10515600" cy="481555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Lato Thin" panose="020F0302020204030203" pitchFamily="34" charset="0"/>
                <a:cs typeface="Lato Thin" panose="020F0302020204030203" pitchFamily="34" charset="0"/>
              </a:rPr>
              <a:t>C</a:t>
            </a:r>
            <a:r>
              <a:rPr lang="ru-RU" sz="3200" dirty="0">
                <a:latin typeface="Lato Thin" panose="020F0302020204030203" pitchFamily="34" charset="0"/>
                <a:cs typeface="Lato Thin" panose="020F0302020204030203" pitchFamily="34" charset="0"/>
              </a:rPr>
              <a:t>Т</a:t>
            </a:r>
            <a:r>
              <a:rPr lang="en-US" sz="3200" dirty="0">
                <a:latin typeface="Lato Thin" panose="020F0302020204030203" pitchFamily="34" charset="0"/>
                <a:cs typeface="Lato Thin" panose="020F0302020204030203" pitchFamily="34" charset="0"/>
              </a:rPr>
              <a:t>soft Enterprise</a:t>
            </a:r>
            <a:r>
              <a:rPr lang="ru-RU" sz="3200" dirty="0">
                <a:latin typeface="Lato Thin" panose="020F0302020204030203" pitchFamily="34" charset="0"/>
                <a:cs typeface="Lato Thin" panose="020F0302020204030203" pitchFamily="34" charset="0"/>
              </a:rPr>
              <a:t>:</a:t>
            </a:r>
            <a:r>
              <a:rPr lang="en-US" sz="3200" dirty="0">
                <a:latin typeface="Lato Thin" panose="020F0302020204030203" pitchFamily="34" charset="0"/>
                <a:cs typeface="Lato Thin" panose="020F0302020204030203" pitchFamily="34" charset="0"/>
              </a:rPr>
              <a:t> </a:t>
            </a:r>
            <a:r>
              <a:rPr lang="ru-RU" sz="3200" dirty="0">
                <a:latin typeface="Lato Thin" panose="020F0302020204030203" pitchFamily="34" charset="0"/>
                <a:cs typeface="Lato Thin" panose="020F0302020204030203" pitchFamily="34" charset="0"/>
              </a:rPr>
              <a:t>архитектура решения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28127AA-5164-90B6-CB13-E02DC5365336}"/>
              </a:ext>
            </a:extLst>
          </p:cNvPr>
          <p:cNvSpPr txBox="1"/>
          <p:nvPr/>
        </p:nvSpPr>
        <p:spPr>
          <a:xfrm>
            <a:off x="5451917" y="2443893"/>
            <a:ext cx="2703593" cy="772840"/>
          </a:xfrm>
          <a:prstGeom prst="wedgeRectCallout">
            <a:avLst>
              <a:gd name="adj1" fmla="val -64669"/>
              <a:gd name="adj2" fmla="val 60152"/>
            </a:avLst>
          </a:prstGeom>
          <a:solidFill>
            <a:srgbClr val="FFFFFF">
              <a:alpha val="67059"/>
            </a:srgbClr>
          </a:solidFill>
          <a:ln>
            <a:solidFill>
              <a:srgbClr val="2DC2E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Служба, отвечающая за взаимодействие Агентов с другими модулями, формирование конфигураций для терминалов, балансировку нагрузки между модулями.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1D5A082-5CF0-8343-0433-C94A146EE906}"/>
              </a:ext>
            </a:extLst>
          </p:cNvPr>
          <p:cNvSpPr txBox="1"/>
          <p:nvPr/>
        </p:nvSpPr>
        <p:spPr>
          <a:xfrm>
            <a:off x="2037098" y="4737880"/>
            <a:ext cx="2358041" cy="849784"/>
          </a:xfrm>
          <a:prstGeom prst="wedgeRectCallout">
            <a:avLst>
              <a:gd name="adj1" fmla="val -847"/>
              <a:gd name="adj2" fmla="val -82456"/>
            </a:avLst>
          </a:prstGeom>
          <a:solidFill>
            <a:srgbClr val="FFFFFF">
              <a:alpha val="67059"/>
            </a:srgbClr>
          </a:solidFill>
          <a:ln>
            <a:solidFill>
              <a:srgbClr val="2DC2E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Служба сертификации – служба, отвечающая за создание, выдачу и хранение сертификатов, подписание конфигураций.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(Сертификаты каждого клиента)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18DF22C-DED5-F335-78BD-38983DF281B2}"/>
              </a:ext>
            </a:extLst>
          </p:cNvPr>
          <p:cNvSpPr txBox="1"/>
          <p:nvPr/>
        </p:nvSpPr>
        <p:spPr>
          <a:xfrm>
            <a:off x="138102" y="2201807"/>
            <a:ext cx="3133659" cy="849784"/>
          </a:xfrm>
          <a:prstGeom prst="wedgeRectCallout">
            <a:avLst>
              <a:gd name="adj1" fmla="val 7447"/>
              <a:gd name="adj2" fmla="val 86739"/>
            </a:avLst>
          </a:prstGeom>
          <a:solidFill>
            <a:srgbClr val="FFFFFF">
              <a:alpha val="67059"/>
            </a:srgbClr>
          </a:solidFill>
          <a:ln>
            <a:solidFill>
              <a:srgbClr val="2DC2E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Хранилище конфигураций – служба, отвечающая за хранение, выдачу конфигураций и хранение информации об агентах.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(Терминалы, агенты, конфигурации, бизнес-процессы)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03B964D-BBB4-E0D4-CAA4-FB927019157F}"/>
              </a:ext>
            </a:extLst>
          </p:cNvPr>
          <p:cNvSpPr txBox="1"/>
          <p:nvPr/>
        </p:nvSpPr>
        <p:spPr>
          <a:xfrm>
            <a:off x="5277057" y="3580907"/>
            <a:ext cx="2319972" cy="1120628"/>
          </a:xfrm>
          <a:prstGeom prst="wedgeRectCallout">
            <a:avLst>
              <a:gd name="adj1" fmla="val -30715"/>
              <a:gd name="adj2" fmla="val 71502"/>
            </a:avLst>
          </a:prstGeom>
          <a:solidFill>
            <a:srgbClr val="FFFFFF">
              <a:alpha val="67059"/>
            </a:srgbClr>
          </a:solidFill>
          <a:ln>
            <a:solidFill>
              <a:srgbClr val="2DC2E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Служба, отвечающая за хранение учётных записей, ролей, авторизацию во всех службах и безопасное взаимодействие между ними.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(Пользователи и роли, для Личного кабинета и сервисные)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E56590D-A0BF-7BDE-71B1-807D7740747C}"/>
              </a:ext>
            </a:extLst>
          </p:cNvPr>
          <p:cNvSpPr txBox="1"/>
          <p:nvPr/>
        </p:nvSpPr>
        <p:spPr>
          <a:xfrm>
            <a:off x="8776328" y="4612458"/>
            <a:ext cx="2662162" cy="1179105"/>
          </a:xfrm>
          <a:prstGeom prst="wedgeRectCallout">
            <a:avLst>
              <a:gd name="adj1" fmla="val -65838"/>
              <a:gd name="adj2" fmla="val -3722"/>
            </a:avLst>
          </a:prstGeom>
          <a:solidFill>
            <a:srgbClr val="FFFFFF">
              <a:alpha val="67059"/>
            </a:srgbClr>
          </a:solidFill>
          <a:ln>
            <a:solidFill>
              <a:srgbClr val="2DC2E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Личный кабинет (</a:t>
            </a:r>
            <a:r>
              <a:rPr kumimoji="0" lang="ru-RU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frontend</a:t>
            </a: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 – служба, отвечающая за графический интерфейс пользователя и партнёра, которая позволяет добавлять, редактировать и удалять бизнес-процессы, формировать из бизнес-процессов конфигурации и загружать конфигурации на терминалы.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DF0A17E-59E1-74EF-581D-19884F2E53EB}"/>
              </a:ext>
            </a:extLst>
          </p:cNvPr>
          <p:cNvSpPr txBox="1"/>
          <p:nvPr/>
        </p:nvSpPr>
        <p:spPr>
          <a:xfrm>
            <a:off x="8773101" y="2836863"/>
            <a:ext cx="2662162" cy="1391471"/>
          </a:xfrm>
          <a:prstGeom prst="wedgeRectCallout">
            <a:avLst>
              <a:gd name="adj1" fmla="val -66468"/>
              <a:gd name="adj2" fmla="val 36613"/>
            </a:avLst>
          </a:prstGeom>
          <a:solidFill>
            <a:srgbClr val="FFFFFF">
              <a:alpha val="67059"/>
            </a:srgbClr>
          </a:solidFill>
          <a:ln>
            <a:solidFill>
              <a:srgbClr val="2DC2E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Личный кабинет (</a:t>
            </a:r>
            <a:r>
              <a:rPr kumimoji="0" lang="ru-RU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backend</a:t>
            </a: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)) – служба, отвечающая за обработку данных, полученных от Личного кабинета (</a:t>
            </a:r>
            <a:r>
              <a:rPr kumimoji="0" lang="ru-RU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frontend</a:t>
            </a: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), вызов остальных служб, запись в базу данных и передачу полученной информации в Личный кабинет (</a:t>
            </a:r>
            <a:r>
              <a:rPr kumimoji="0" lang="ru-RU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frontend</a:t>
            </a: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).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(Информация о контрагентах: структура, подразделение, биллинг)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EBDCF3D-9E15-C566-B003-030184DA64DF}"/>
              </a:ext>
            </a:extLst>
          </p:cNvPr>
          <p:cNvSpPr txBox="1"/>
          <p:nvPr/>
        </p:nvSpPr>
        <p:spPr>
          <a:xfrm>
            <a:off x="2432219" y="441776"/>
            <a:ext cx="2077687" cy="501997"/>
          </a:xfrm>
          <a:prstGeom prst="wedgeRectCallout">
            <a:avLst>
              <a:gd name="adj1" fmla="val -48121"/>
              <a:gd name="adj2" fmla="val 104934"/>
            </a:avLst>
          </a:prstGeom>
          <a:solidFill>
            <a:srgbClr val="FFFFFF">
              <a:alpha val="67059"/>
            </a:srgbClr>
          </a:solidFill>
          <a:ln>
            <a:solidFill>
              <a:srgbClr val="2DC2E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Служба, отвечающая за сбор и хранение логов, полученных от других служб.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680CBF8-1677-4E95-D314-537D375EE63B}"/>
              </a:ext>
            </a:extLst>
          </p:cNvPr>
          <p:cNvSpPr txBox="1"/>
          <p:nvPr/>
        </p:nvSpPr>
        <p:spPr>
          <a:xfrm>
            <a:off x="6605548" y="441776"/>
            <a:ext cx="2631585" cy="637419"/>
          </a:xfrm>
          <a:prstGeom prst="wedgeRectCallout">
            <a:avLst>
              <a:gd name="adj1" fmla="val -42008"/>
              <a:gd name="adj2" fmla="val 79626"/>
            </a:avLst>
          </a:prstGeom>
          <a:solidFill>
            <a:srgbClr val="FFFFFF">
              <a:alpha val="67059"/>
            </a:srgbClr>
          </a:solidFill>
          <a:ln>
            <a:solidFill>
              <a:srgbClr val="2DC2E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База данных, в которой Хранилище конфигураций, Служба сертификации, </a:t>
            </a:r>
            <a:r>
              <a:rPr kumimoji="0" lang="ru-RU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IdentityService</a:t>
            </a: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и Личный кабинет (</a:t>
            </a:r>
            <a:r>
              <a:rPr kumimoji="0" lang="ru-RU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backend</a:t>
            </a: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хранят информацию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ru-RU" sz="11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239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59" grpId="0" animBg="1"/>
      <p:bldP spid="61" grpId="0" animBg="1"/>
      <p:bldP spid="63" grpId="0" animBg="1"/>
      <p:bldP spid="64" grpId="0" animBg="1"/>
      <p:bldP spid="66" grpId="0" animBg="1"/>
      <p:bldP spid="6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82DD3EC-B295-683C-7851-A6F9F319C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346" y="-616613"/>
            <a:ext cx="10515600" cy="475499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latin typeface="Lato Thin" panose="020F0302020204030203" pitchFamily="34" charset="0"/>
                <a:cs typeface="Lato Thin" panose="020F0302020204030203" pitchFamily="34" charset="0"/>
              </a:rPr>
              <a:t>Архитектура решения: инфраструктура клиента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7ADF6E36-746F-6137-AF88-90D46F52846A}"/>
              </a:ext>
            </a:extLst>
          </p:cNvPr>
          <p:cNvSpPr/>
          <p:nvPr/>
        </p:nvSpPr>
        <p:spPr>
          <a:xfrm>
            <a:off x="6042146" y="1254355"/>
            <a:ext cx="5762133" cy="4794451"/>
          </a:xfrm>
          <a:prstGeom prst="roundRect">
            <a:avLst>
              <a:gd name="adj" fmla="val 2013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marL="0" marR="0" lvl="0" indent="0" algn="ctr" defTabSz="91440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Структура предприятия (пример)</a:t>
            </a: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FBE43FA8-DFB3-28EB-1213-0476552C361A}"/>
              </a:ext>
            </a:extLst>
          </p:cNvPr>
          <p:cNvGrpSpPr/>
          <p:nvPr/>
        </p:nvGrpSpPr>
        <p:grpSpPr>
          <a:xfrm>
            <a:off x="-323058" y="5361121"/>
            <a:ext cx="2646686" cy="169277"/>
            <a:chOff x="-796553" y="5883526"/>
            <a:chExt cx="2884166" cy="169277"/>
          </a:xfrm>
        </p:grpSpPr>
        <p:cxnSp>
          <p:nvCxnSpPr>
            <p:cNvPr id="11" name="Прямая со стрелкой 10">
              <a:extLst>
                <a:ext uri="{FF2B5EF4-FFF2-40B4-BE49-F238E27FC236}">
                  <a16:creationId xmlns:a16="http://schemas.microsoft.com/office/drawing/2014/main" id="{764A1A0E-F984-1B14-16F2-9BBB0B9E22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796553" y="5976852"/>
              <a:ext cx="2884166" cy="1586"/>
            </a:xfrm>
            <a:prstGeom prst="straightConnector1">
              <a:avLst/>
            </a:prstGeom>
            <a:ln w="952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DE5FC76-D554-5ED7-7C41-A2037B6B31BB}"/>
                </a:ext>
              </a:extLst>
            </p:cNvPr>
            <p:cNvSpPr txBox="1"/>
            <p:nvPr/>
          </p:nvSpPr>
          <p:spPr>
            <a:xfrm>
              <a:off x="335799" y="5883526"/>
              <a:ext cx="565621" cy="169277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lIns="0" tIns="0" rIns="0" bIns="0" rtlCol="0" anchor="ctr">
              <a:spAutoFit/>
            </a:bodyPr>
            <a:lstStyle>
              <a:defPPr>
                <a:defRPr lang="ru-RU"/>
              </a:defPPr>
              <a:lvl1pPr algn="ctr">
                <a:defRPr sz="1000"/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HTTPS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62" name="Группа 661">
            <a:extLst>
              <a:ext uri="{FF2B5EF4-FFF2-40B4-BE49-F238E27FC236}">
                <a16:creationId xmlns:a16="http://schemas.microsoft.com/office/drawing/2014/main" id="{4AC71413-D1ED-11D3-9EB5-70EF15520819}"/>
              </a:ext>
            </a:extLst>
          </p:cNvPr>
          <p:cNvGrpSpPr>
            <a:grpSpLocks noChangeAspect="1"/>
          </p:cNvGrpSpPr>
          <p:nvPr/>
        </p:nvGrpSpPr>
        <p:grpSpPr>
          <a:xfrm>
            <a:off x="10795551" y="1686077"/>
            <a:ext cx="880049" cy="972861"/>
            <a:chOff x="10925643" y="3161411"/>
            <a:chExt cx="880049" cy="972861"/>
          </a:xfrm>
        </p:grpSpPr>
        <p:pic>
          <p:nvPicPr>
            <p:cNvPr id="660" name="Рисунок 659">
              <a:extLst>
                <a:ext uri="{FF2B5EF4-FFF2-40B4-BE49-F238E27FC236}">
                  <a16:creationId xmlns:a16="http://schemas.microsoft.com/office/drawing/2014/main" id="{4C509860-8C4F-4026-FB58-0015D24F5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125122" y="3161411"/>
              <a:ext cx="481092" cy="756000"/>
            </a:xfrm>
            <a:prstGeom prst="rect">
              <a:avLst/>
            </a:prstGeom>
          </p:spPr>
        </p:pic>
        <p:sp>
          <p:nvSpPr>
            <p:cNvPr id="661" name="TextBox 660">
              <a:extLst>
                <a:ext uri="{FF2B5EF4-FFF2-40B4-BE49-F238E27FC236}">
                  <a16:creationId xmlns:a16="http://schemas.microsoft.com/office/drawing/2014/main" id="{588CE224-F1FA-66EF-9167-8604961FB74A}"/>
                </a:ext>
              </a:extLst>
            </p:cNvPr>
            <p:cNvSpPr txBox="1"/>
            <p:nvPr/>
          </p:nvSpPr>
          <p:spPr>
            <a:xfrm>
              <a:off x="10925643" y="4011161"/>
              <a:ext cx="880049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ERP </a:t>
              </a:r>
              <a:r>
                <a:rPr kumimoji="0" lang="ru-RU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заказчика</a:t>
              </a:r>
            </a:p>
          </p:txBody>
        </p:sp>
      </p:grpSp>
      <p:cxnSp>
        <p:nvCxnSpPr>
          <p:cNvPr id="664" name="Прямая со стрелкой 663">
            <a:extLst>
              <a:ext uri="{FF2B5EF4-FFF2-40B4-BE49-F238E27FC236}">
                <a16:creationId xmlns:a16="http://schemas.microsoft.com/office/drawing/2014/main" id="{64E146A8-567A-E2BD-8459-DD3D24D0892C}"/>
              </a:ext>
            </a:extLst>
          </p:cNvPr>
          <p:cNvCxnSpPr>
            <a:cxnSpLocks/>
            <a:stCxn id="658" idx="2"/>
            <a:endCxn id="660" idx="0"/>
          </p:cNvCxnSpPr>
          <p:nvPr/>
        </p:nvCxnSpPr>
        <p:spPr>
          <a:xfrm rot="16200000" flipH="1">
            <a:off x="10967573" y="1418068"/>
            <a:ext cx="536024" cy="0"/>
          </a:xfrm>
          <a:prstGeom prst="bentConnector3">
            <a:avLst>
              <a:gd name="adj1" fmla="val 50000"/>
            </a:avLst>
          </a:prstGeom>
          <a:ln w="952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7" name="Прямая со стрелкой 666">
            <a:extLst>
              <a:ext uri="{FF2B5EF4-FFF2-40B4-BE49-F238E27FC236}">
                <a16:creationId xmlns:a16="http://schemas.microsoft.com/office/drawing/2014/main" id="{D8693F3E-D922-C22B-D806-8F171DCAD808}"/>
              </a:ext>
            </a:extLst>
          </p:cNvPr>
          <p:cNvCxnSpPr>
            <a:cxnSpLocks/>
            <a:stCxn id="658" idx="1"/>
          </p:cNvCxnSpPr>
          <p:nvPr/>
        </p:nvCxnSpPr>
        <p:spPr>
          <a:xfrm rot="10800000" flipV="1">
            <a:off x="8112126" y="808053"/>
            <a:ext cx="2754245" cy="446961"/>
          </a:xfrm>
          <a:prstGeom prst="bentConnector3">
            <a:avLst>
              <a:gd name="adj1" fmla="val 99972"/>
            </a:avLst>
          </a:prstGeom>
          <a:ln w="95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75917F10-40BA-3691-F922-519112B2A0E8}"/>
              </a:ext>
            </a:extLst>
          </p:cNvPr>
          <p:cNvGrpSpPr>
            <a:grpSpLocks noChangeAspect="1"/>
          </p:cNvGrpSpPr>
          <p:nvPr/>
        </p:nvGrpSpPr>
        <p:grpSpPr>
          <a:xfrm>
            <a:off x="10215550" y="466054"/>
            <a:ext cx="1389229" cy="684000"/>
            <a:chOff x="10215702" y="463038"/>
            <a:chExt cx="1389229" cy="684000"/>
          </a:xfrm>
        </p:grpSpPr>
        <p:pic>
          <p:nvPicPr>
            <p:cNvPr id="658" name="Рисунок 657">
              <a:extLst>
                <a:ext uri="{FF2B5EF4-FFF2-40B4-BE49-F238E27FC236}">
                  <a16:creationId xmlns:a16="http://schemas.microsoft.com/office/drawing/2014/main" id="{1C54177A-D97D-5005-A7A2-B3B96BFE7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866522" y="463038"/>
              <a:ext cx="738409" cy="684000"/>
            </a:xfrm>
            <a:prstGeom prst="rect">
              <a:avLst/>
            </a:prstGeom>
          </p:spPr>
        </p:pic>
        <p:sp>
          <p:nvSpPr>
            <p:cNvPr id="696" name="TextBox 695">
              <a:extLst>
                <a:ext uri="{FF2B5EF4-FFF2-40B4-BE49-F238E27FC236}">
                  <a16:creationId xmlns:a16="http://schemas.microsoft.com/office/drawing/2014/main" id="{7B9258D8-D667-6C9B-51E9-AC831FCA848D}"/>
                </a:ext>
              </a:extLst>
            </p:cNvPr>
            <p:cNvSpPr txBox="1"/>
            <p:nvPr/>
          </p:nvSpPr>
          <p:spPr>
            <a:xfrm>
              <a:off x="10215702" y="514175"/>
              <a:ext cx="650819" cy="135422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Connector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719" name="TextBox 718">
            <a:extLst>
              <a:ext uri="{FF2B5EF4-FFF2-40B4-BE49-F238E27FC236}">
                <a16:creationId xmlns:a16="http://schemas.microsoft.com/office/drawing/2014/main" id="{32280D33-1948-E5AF-C441-A56D28F808A1}"/>
              </a:ext>
            </a:extLst>
          </p:cNvPr>
          <p:cNvSpPr txBox="1"/>
          <p:nvPr/>
        </p:nvSpPr>
        <p:spPr>
          <a:xfrm>
            <a:off x="339492" y="5717617"/>
            <a:ext cx="1270239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Регистрация заказчика по ИНН</a:t>
            </a:r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49C903A7-51C4-17E9-50BD-0A2A5D2C0624}"/>
              </a:ext>
            </a:extLst>
          </p:cNvPr>
          <p:cNvGrpSpPr>
            <a:grpSpLocks noChangeAspect="1"/>
          </p:cNvGrpSpPr>
          <p:nvPr/>
        </p:nvGrpSpPr>
        <p:grpSpPr>
          <a:xfrm>
            <a:off x="5677705" y="5811658"/>
            <a:ext cx="2694770" cy="480809"/>
            <a:chOff x="5499142" y="6349924"/>
            <a:chExt cx="2576876" cy="187474"/>
          </a:xfrm>
        </p:grpSpPr>
        <p:cxnSp>
          <p:nvCxnSpPr>
            <p:cNvPr id="15" name="Соединитель: уступ 14">
              <a:extLst>
                <a:ext uri="{FF2B5EF4-FFF2-40B4-BE49-F238E27FC236}">
                  <a16:creationId xmlns:a16="http://schemas.microsoft.com/office/drawing/2014/main" id="{DE2909BD-CA2E-FB8E-97C4-BA31AB0B466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99142" y="6352463"/>
              <a:ext cx="2576876" cy="184227"/>
            </a:xfrm>
            <a:prstGeom prst="bentConnector3">
              <a:avLst>
                <a:gd name="adj1" fmla="val 100015"/>
              </a:avLst>
            </a:prstGeom>
            <a:ln w="9525">
              <a:solidFill>
                <a:schemeClr val="tx1"/>
              </a:solidFill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 стрелкой 20">
              <a:extLst>
                <a:ext uri="{FF2B5EF4-FFF2-40B4-BE49-F238E27FC236}">
                  <a16:creationId xmlns:a16="http://schemas.microsoft.com/office/drawing/2014/main" id="{86A39A57-A69E-9E4C-6603-03A1AD0880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36448" y="6349924"/>
              <a:ext cx="0" cy="184935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0" name="Прямая со стрелкой 719">
              <a:extLst>
                <a:ext uri="{FF2B5EF4-FFF2-40B4-BE49-F238E27FC236}">
                  <a16:creationId xmlns:a16="http://schemas.microsoft.com/office/drawing/2014/main" id="{7BD00BAA-8185-171A-83C3-57F34993D0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86802" y="6352463"/>
              <a:ext cx="0" cy="184935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1" name="Группа 720">
            <a:extLst>
              <a:ext uri="{FF2B5EF4-FFF2-40B4-BE49-F238E27FC236}">
                <a16:creationId xmlns:a16="http://schemas.microsoft.com/office/drawing/2014/main" id="{F8DB98DD-E300-7169-7990-25F2722AD1F2}"/>
              </a:ext>
            </a:extLst>
          </p:cNvPr>
          <p:cNvGrpSpPr>
            <a:grpSpLocks noChangeAspect="1"/>
          </p:cNvGrpSpPr>
          <p:nvPr/>
        </p:nvGrpSpPr>
        <p:grpSpPr>
          <a:xfrm>
            <a:off x="8352787" y="5814041"/>
            <a:ext cx="2054712" cy="475254"/>
            <a:chOff x="5517222" y="6338782"/>
            <a:chExt cx="2811016" cy="185308"/>
          </a:xfrm>
        </p:grpSpPr>
        <p:cxnSp>
          <p:nvCxnSpPr>
            <p:cNvPr id="722" name="Соединитель: уступ 721">
              <a:extLst>
                <a:ext uri="{FF2B5EF4-FFF2-40B4-BE49-F238E27FC236}">
                  <a16:creationId xmlns:a16="http://schemas.microsoft.com/office/drawing/2014/main" id="{CBBE54BF-CB96-E5E3-A11D-FFB06227A8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17222" y="6341317"/>
              <a:ext cx="2811016" cy="182773"/>
            </a:xfrm>
            <a:prstGeom prst="bentConnector3">
              <a:avLst>
                <a:gd name="adj1" fmla="val 100075"/>
              </a:avLst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3" name="Прямая со стрелкой 722">
              <a:extLst>
                <a:ext uri="{FF2B5EF4-FFF2-40B4-BE49-F238E27FC236}">
                  <a16:creationId xmlns:a16="http://schemas.microsoft.com/office/drawing/2014/main" id="{CB4FB90F-3D76-44C0-2EE4-CF0AACF9703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93985" y="6338782"/>
              <a:ext cx="0" cy="184935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4" name="Прямая со стрелкой 723">
              <a:extLst>
                <a:ext uri="{FF2B5EF4-FFF2-40B4-BE49-F238E27FC236}">
                  <a16:creationId xmlns:a16="http://schemas.microsoft.com/office/drawing/2014/main" id="{9B2F1CCE-050A-7452-69BD-6BC4A5DB89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44347" y="6339155"/>
              <a:ext cx="0" cy="184935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1" name="Группа 510">
            <a:extLst>
              <a:ext uri="{FF2B5EF4-FFF2-40B4-BE49-F238E27FC236}">
                <a16:creationId xmlns:a16="http://schemas.microsoft.com/office/drawing/2014/main" id="{58E1B62F-DA23-F024-15BA-AD05B5F7A8A7}"/>
              </a:ext>
            </a:extLst>
          </p:cNvPr>
          <p:cNvGrpSpPr/>
          <p:nvPr/>
        </p:nvGrpSpPr>
        <p:grpSpPr>
          <a:xfrm>
            <a:off x="7868534" y="4225513"/>
            <a:ext cx="505290" cy="288000"/>
            <a:chOff x="7876306" y="4284694"/>
            <a:chExt cx="446946" cy="144000"/>
          </a:xfrm>
        </p:grpSpPr>
        <p:cxnSp>
          <p:nvCxnSpPr>
            <p:cNvPr id="725" name="Прямая со стрелкой 724">
              <a:extLst>
                <a:ext uri="{FF2B5EF4-FFF2-40B4-BE49-F238E27FC236}">
                  <a16:creationId xmlns:a16="http://schemas.microsoft.com/office/drawing/2014/main" id="{EC378A66-0881-26BB-AEDF-1BA327622A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96869" y="4284694"/>
              <a:ext cx="0" cy="144000"/>
            </a:xfrm>
            <a:prstGeom prst="straightConnector1">
              <a:avLst/>
            </a:prstGeom>
            <a:ln w="9525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6" name="Прямая со стрелкой 725">
              <a:extLst>
                <a:ext uri="{FF2B5EF4-FFF2-40B4-BE49-F238E27FC236}">
                  <a16:creationId xmlns:a16="http://schemas.microsoft.com/office/drawing/2014/main" id="{7D80FA35-C917-183F-25F6-63637D7AA5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76306" y="4284694"/>
              <a:ext cx="0" cy="144000"/>
            </a:xfrm>
            <a:prstGeom prst="straightConnector1">
              <a:avLst/>
            </a:prstGeom>
            <a:ln w="9525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7" name="Прямая со стрелкой 726">
              <a:extLst>
                <a:ext uri="{FF2B5EF4-FFF2-40B4-BE49-F238E27FC236}">
                  <a16:creationId xmlns:a16="http://schemas.microsoft.com/office/drawing/2014/main" id="{73F3E6B6-92F3-33AC-AB46-734ACE00C75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23252" y="4284694"/>
              <a:ext cx="0" cy="144000"/>
            </a:xfrm>
            <a:prstGeom prst="straightConnector1">
              <a:avLst/>
            </a:prstGeom>
            <a:ln w="9525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4C4A3BC4-DDF2-65E7-2032-77B49B634BF2}"/>
              </a:ext>
            </a:extLst>
          </p:cNvPr>
          <p:cNvGrpSpPr/>
          <p:nvPr/>
        </p:nvGrpSpPr>
        <p:grpSpPr>
          <a:xfrm>
            <a:off x="6401233" y="2581650"/>
            <a:ext cx="2083785" cy="505299"/>
            <a:chOff x="6401385" y="2600684"/>
            <a:chExt cx="2083785" cy="505299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32D0B21A-E7F7-5F62-D6F0-DE2DB65F0664}"/>
                </a:ext>
              </a:extLst>
            </p:cNvPr>
            <p:cNvSpPr txBox="1"/>
            <p:nvPr/>
          </p:nvSpPr>
          <p:spPr>
            <a:xfrm>
              <a:off x="6401385" y="2785621"/>
              <a:ext cx="701544" cy="13542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Магазин 3</a:t>
              </a:r>
            </a:p>
          </p:txBody>
        </p:sp>
        <p:pic>
          <p:nvPicPr>
            <p:cNvPr id="1055" name="Рисунок 1054" descr="Хранилище">
              <a:extLst>
                <a:ext uri="{FF2B5EF4-FFF2-40B4-BE49-F238E27FC236}">
                  <a16:creationId xmlns:a16="http://schemas.microsoft.com/office/drawing/2014/main" id="{22CB5CC1-F675-0E5A-9344-0E42CA834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155681" y="2600684"/>
              <a:ext cx="505297" cy="505299"/>
            </a:xfrm>
            <a:prstGeom prst="rect">
              <a:avLst/>
            </a:prstGeom>
          </p:spPr>
        </p:pic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53E30199-28AB-A6E3-DB67-CDE6991AE7E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792012" y="2675526"/>
              <a:ext cx="693158" cy="355615"/>
              <a:chOff x="7792011" y="2646619"/>
              <a:chExt cx="788245" cy="404398"/>
            </a:xfrm>
          </p:grpSpPr>
          <p:pic>
            <p:nvPicPr>
              <p:cNvPr id="244" name="Рисунок 243">
                <a:extLst>
                  <a:ext uri="{FF2B5EF4-FFF2-40B4-BE49-F238E27FC236}">
                    <a16:creationId xmlns:a16="http://schemas.microsoft.com/office/drawing/2014/main" id="{BAE4940F-34D8-82A1-1960-EC2F62CCE3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7792011" y="2646619"/>
                <a:ext cx="217246" cy="404398"/>
              </a:xfrm>
              <a:prstGeom prst="rect">
                <a:avLst/>
              </a:prstGeom>
            </p:spPr>
          </p:pic>
          <p:pic>
            <p:nvPicPr>
              <p:cNvPr id="248" name="Рисунок 247">
                <a:extLst>
                  <a:ext uri="{FF2B5EF4-FFF2-40B4-BE49-F238E27FC236}">
                    <a16:creationId xmlns:a16="http://schemas.microsoft.com/office/drawing/2014/main" id="{6A16399C-41F9-571B-EE09-7C60D22546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8077277" y="2646619"/>
                <a:ext cx="217246" cy="404398"/>
              </a:xfrm>
              <a:prstGeom prst="rect">
                <a:avLst/>
              </a:prstGeom>
            </p:spPr>
          </p:pic>
          <p:pic>
            <p:nvPicPr>
              <p:cNvPr id="249" name="Рисунок 248">
                <a:extLst>
                  <a:ext uri="{FF2B5EF4-FFF2-40B4-BE49-F238E27FC236}">
                    <a16:creationId xmlns:a16="http://schemas.microsoft.com/office/drawing/2014/main" id="{928B590B-F41A-2D87-561B-3BF811651D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8363010" y="2646619"/>
                <a:ext cx="217246" cy="404398"/>
              </a:xfrm>
              <a:prstGeom prst="rect">
                <a:avLst/>
              </a:prstGeom>
            </p:spPr>
          </p:pic>
        </p:grp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3B2F4EC1-3238-58E8-8964-11B8EF89DA9C}"/>
              </a:ext>
            </a:extLst>
          </p:cNvPr>
          <p:cNvGrpSpPr/>
          <p:nvPr/>
        </p:nvGrpSpPr>
        <p:grpSpPr>
          <a:xfrm>
            <a:off x="6401233" y="2143305"/>
            <a:ext cx="2083785" cy="505299"/>
            <a:chOff x="6401385" y="2162339"/>
            <a:chExt cx="2083785" cy="505299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118E4BCE-1688-F52F-B814-7AFF4C0E7C6E}"/>
                </a:ext>
              </a:extLst>
            </p:cNvPr>
            <p:cNvSpPr txBox="1"/>
            <p:nvPr/>
          </p:nvSpPr>
          <p:spPr>
            <a:xfrm>
              <a:off x="6401385" y="2347276"/>
              <a:ext cx="701544" cy="13542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Магазин 2</a:t>
              </a:r>
            </a:p>
          </p:txBody>
        </p:sp>
        <p:pic>
          <p:nvPicPr>
            <p:cNvPr id="1040" name="Рисунок 1039" descr="Хранилище">
              <a:extLst>
                <a:ext uri="{FF2B5EF4-FFF2-40B4-BE49-F238E27FC236}">
                  <a16:creationId xmlns:a16="http://schemas.microsoft.com/office/drawing/2014/main" id="{AB50D305-5753-5400-3735-3A6FE944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155681" y="2162339"/>
              <a:ext cx="505297" cy="505299"/>
            </a:xfrm>
            <a:prstGeom prst="rect">
              <a:avLst/>
            </a:prstGeom>
          </p:spPr>
        </p:pic>
        <p:grpSp>
          <p:nvGrpSpPr>
            <p:cNvPr id="252" name="Группа 251">
              <a:extLst>
                <a:ext uri="{FF2B5EF4-FFF2-40B4-BE49-F238E27FC236}">
                  <a16:creationId xmlns:a16="http://schemas.microsoft.com/office/drawing/2014/main" id="{C29DC55B-7424-04F5-91C4-9094445377E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792012" y="2237181"/>
              <a:ext cx="693158" cy="355615"/>
              <a:chOff x="7792011" y="2646619"/>
              <a:chExt cx="788245" cy="404398"/>
            </a:xfrm>
          </p:grpSpPr>
          <p:pic>
            <p:nvPicPr>
              <p:cNvPr id="253" name="Рисунок 252">
                <a:extLst>
                  <a:ext uri="{FF2B5EF4-FFF2-40B4-BE49-F238E27FC236}">
                    <a16:creationId xmlns:a16="http://schemas.microsoft.com/office/drawing/2014/main" id="{4F11A04B-F808-5681-FE24-9B65916C75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7792011" y="2646619"/>
                <a:ext cx="217246" cy="404398"/>
              </a:xfrm>
              <a:prstGeom prst="rect">
                <a:avLst/>
              </a:prstGeom>
            </p:spPr>
          </p:pic>
          <p:pic>
            <p:nvPicPr>
              <p:cNvPr id="254" name="Рисунок 253">
                <a:extLst>
                  <a:ext uri="{FF2B5EF4-FFF2-40B4-BE49-F238E27FC236}">
                    <a16:creationId xmlns:a16="http://schemas.microsoft.com/office/drawing/2014/main" id="{2E60D77B-03D4-383C-C1D4-CC87AF4CF9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8077277" y="2646619"/>
                <a:ext cx="217246" cy="404398"/>
              </a:xfrm>
              <a:prstGeom prst="rect">
                <a:avLst/>
              </a:prstGeom>
            </p:spPr>
          </p:pic>
          <p:pic>
            <p:nvPicPr>
              <p:cNvPr id="255" name="Рисунок 254">
                <a:extLst>
                  <a:ext uri="{FF2B5EF4-FFF2-40B4-BE49-F238E27FC236}">
                    <a16:creationId xmlns:a16="http://schemas.microsoft.com/office/drawing/2014/main" id="{4A3C73CE-A326-EB81-AF9B-F14C6E14AD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8363010" y="2646619"/>
                <a:ext cx="217246" cy="404398"/>
              </a:xfrm>
              <a:prstGeom prst="rect">
                <a:avLst/>
              </a:prstGeom>
            </p:spPr>
          </p:pic>
        </p:grp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5421ED60-72C9-A84E-3EB7-D3AE03A9C2D5}"/>
              </a:ext>
            </a:extLst>
          </p:cNvPr>
          <p:cNvGrpSpPr/>
          <p:nvPr/>
        </p:nvGrpSpPr>
        <p:grpSpPr>
          <a:xfrm>
            <a:off x="6401233" y="1717651"/>
            <a:ext cx="2083785" cy="505299"/>
            <a:chOff x="6401385" y="1736685"/>
            <a:chExt cx="2083785" cy="505299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18B95E9A-C1E0-9AF2-6311-9B249079F1A8}"/>
                </a:ext>
              </a:extLst>
            </p:cNvPr>
            <p:cNvSpPr txBox="1"/>
            <p:nvPr/>
          </p:nvSpPr>
          <p:spPr>
            <a:xfrm>
              <a:off x="6401385" y="1921622"/>
              <a:ext cx="701544" cy="13542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Магазин 1</a:t>
              </a:r>
            </a:p>
          </p:txBody>
        </p:sp>
        <p:pic>
          <p:nvPicPr>
            <p:cNvPr id="16" name="Рисунок 15" descr="Хранилище">
              <a:extLst>
                <a:ext uri="{FF2B5EF4-FFF2-40B4-BE49-F238E27FC236}">
                  <a16:creationId xmlns:a16="http://schemas.microsoft.com/office/drawing/2014/main" id="{90136F1E-20ED-A134-D5F4-E17016D54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155681" y="1736685"/>
              <a:ext cx="505297" cy="505299"/>
            </a:xfrm>
            <a:prstGeom prst="rect">
              <a:avLst/>
            </a:prstGeom>
          </p:spPr>
        </p:pic>
        <p:grpSp>
          <p:nvGrpSpPr>
            <p:cNvPr id="256" name="Группа 255">
              <a:extLst>
                <a:ext uri="{FF2B5EF4-FFF2-40B4-BE49-F238E27FC236}">
                  <a16:creationId xmlns:a16="http://schemas.microsoft.com/office/drawing/2014/main" id="{56387635-730E-C07E-104D-6C32CFC284A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792012" y="1811527"/>
              <a:ext cx="693158" cy="355615"/>
              <a:chOff x="7792011" y="2646619"/>
              <a:chExt cx="788245" cy="404398"/>
            </a:xfrm>
          </p:grpSpPr>
          <p:pic>
            <p:nvPicPr>
              <p:cNvPr id="257" name="Рисунок 256">
                <a:extLst>
                  <a:ext uri="{FF2B5EF4-FFF2-40B4-BE49-F238E27FC236}">
                    <a16:creationId xmlns:a16="http://schemas.microsoft.com/office/drawing/2014/main" id="{294F1359-BB50-412F-CA8C-923B04454F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7792011" y="2646619"/>
                <a:ext cx="217246" cy="404398"/>
              </a:xfrm>
              <a:prstGeom prst="rect">
                <a:avLst/>
              </a:prstGeom>
            </p:spPr>
          </p:pic>
          <p:pic>
            <p:nvPicPr>
              <p:cNvPr id="258" name="Рисунок 257">
                <a:extLst>
                  <a:ext uri="{FF2B5EF4-FFF2-40B4-BE49-F238E27FC236}">
                    <a16:creationId xmlns:a16="http://schemas.microsoft.com/office/drawing/2014/main" id="{730F55A3-B71F-7B50-FC88-763C7193E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8077277" y="2646619"/>
                <a:ext cx="217246" cy="404398"/>
              </a:xfrm>
              <a:prstGeom prst="rect">
                <a:avLst/>
              </a:prstGeom>
            </p:spPr>
          </p:pic>
          <p:pic>
            <p:nvPicPr>
              <p:cNvPr id="259" name="Рисунок 258">
                <a:extLst>
                  <a:ext uri="{FF2B5EF4-FFF2-40B4-BE49-F238E27FC236}">
                    <a16:creationId xmlns:a16="http://schemas.microsoft.com/office/drawing/2014/main" id="{4078B607-9808-4B51-0E95-D81DF107F3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8363010" y="2646619"/>
                <a:ext cx="217246" cy="404398"/>
              </a:xfrm>
              <a:prstGeom prst="rect">
                <a:avLst/>
              </a:prstGeom>
            </p:spPr>
          </p:pic>
        </p:grpSp>
      </p:grpSp>
      <p:grpSp>
        <p:nvGrpSpPr>
          <p:cNvPr id="731" name="Группа 730">
            <a:extLst>
              <a:ext uri="{FF2B5EF4-FFF2-40B4-BE49-F238E27FC236}">
                <a16:creationId xmlns:a16="http://schemas.microsoft.com/office/drawing/2014/main" id="{AE96011C-ED88-B90B-C56D-6660BD03A084}"/>
              </a:ext>
            </a:extLst>
          </p:cNvPr>
          <p:cNvGrpSpPr/>
          <p:nvPr/>
        </p:nvGrpSpPr>
        <p:grpSpPr>
          <a:xfrm>
            <a:off x="7868533" y="3052117"/>
            <a:ext cx="505291" cy="288000"/>
            <a:chOff x="7876306" y="4284694"/>
            <a:chExt cx="446946" cy="144000"/>
          </a:xfrm>
        </p:grpSpPr>
        <p:cxnSp>
          <p:nvCxnSpPr>
            <p:cNvPr id="739" name="Прямая со стрелкой 738">
              <a:extLst>
                <a:ext uri="{FF2B5EF4-FFF2-40B4-BE49-F238E27FC236}">
                  <a16:creationId xmlns:a16="http://schemas.microsoft.com/office/drawing/2014/main" id="{7C335D88-70FE-E62D-4881-64375CCC4D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96869" y="4284694"/>
              <a:ext cx="0" cy="144000"/>
            </a:xfrm>
            <a:prstGeom prst="straightConnector1">
              <a:avLst/>
            </a:prstGeom>
            <a:ln w="9525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7" name="Прямая со стрелкой 736">
              <a:extLst>
                <a:ext uri="{FF2B5EF4-FFF2-40B4-BE49-F238E27FC236}">
                  <a16:creationId xmlns:a16="http://schemas.microsoft.com/office/drawing/2014/main" id="{F212FB6A-AEFD-FB75-DC13-6E9AC9EE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76306" y="4284694"/>
              <a:ext cx="0" cy="144000"/>
            </a:xfrm>
            <a:prstGeom prst="straightConnector1">
              <a:avLst/>
            </a:prstGeom>
            <a:ln w="9525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5" name="Прямая со стрелкой 734">
              <a:extLst>
                <a:ext uri="{FF2B5EF4-FFF2-40B4-BE49-F238E27FC236}">
                  <a16:creationId xmlns:a16="http://schemas.microsoft.com/office/drawing/2014/main" id="{ED64E8DD-7D87-8534-5CB7-DF38406709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23252" y="4284694"/>
              <a:ext cx="0" cy="144000"/>
            </a:xfrm>
            <a:prstGeom prst="straightConnector1">
              <a:avLst/>
            </a:prstGeom>
            <a:ln w="9525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03450E31-3C91-B3A1-CB94-3BE32C936316}"/>
              </a:ext>
            </a:extLst>
          </p:cNvPr>
          <p:cNvGrpSpPr>
            <a:grpSpLocks noChangeAspect="1"/>
          </p:cNvGrpSpPr>
          <p:nvPr/>
        </p:nvGrpSpPr>
        <p:grpSpPr>
          <a:xfrm>
            <a:off x="6401232" y="3321221"/>
            <a:ext cx="2086939" cy="505297"/>
            <a:chOff x="6401384" y="3380402"/>
            <a:chExt cx="2086939" cy="505297"/>
          </a:xfrm>
        </p:grpSpPr>
        <p:sp>
          <p:nvSpPr>
            <p:cNvPr id="278" name="TextBox 277">
              <a:extLst>
                <a:ext uri="{FF2B5EF4-FFF2-40B4-BE49-F238E27FC236}">
                  <a16:creationId xmlns:a16="http://schemas.microsoft.com/office/drawing/2014/main" id="{C0E35A2F-5D9D-8D60-3053-0CF72C89C5A2}"/>
                </a:ext>
              </a:extLst>
            </p:cNvPr>
            <p:cNvSpPr txBox="1"/>
            <p:nvPr/>
          </p:nvSpPr>
          <p:spPr>
            <a:xfrm>
              <a:off x="6401384" y="3497628"/>
              <a:ext cx="620109" cy="27084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Распред</a:t>
              </a: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центр 1</a:t>
              </a:r>
            </a:p>
          </p:txBody>
        </p:sp>
        <p:pic>
          <p:nvPicPr>
            <p:cNvPr id="1025" name="Рисунок 1024">
              <a:extLst>
                <a:ext uri="{FF2B5EF4-FFF2-40B4-BE49-F238E27FC236}">
                  <a16:creationId xmlns:a16="http://schemas.microsoft.com/office/drawing/2014/main" id="{D2F9376A-F0CB-C423-6C90-E030D3F75F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7155681" y="3380402"/>
              <a:ext cx="505297" cy="505297"/>
            </a:xfrm>
            <a:prstGeom prst="rect">
              <a:avLst/>
            </a:prstGeom>
          </p:spPr>
        </p:pic>
        <p:grpSp>
          <p:nvGrpSpPr>
            <p:cNvPr id="28" name="Группа 27">
              <a:extLst>
                <a:ext uri="{FF2B5EF4-FFF2-40B4-BE49-F238E27FC236}">
                  <a16:creationId xmlns:a16="http://schemas.microsoft.com/office/drawing/2014/main" id="{CA9495B8-9E50-8D1D-7DBE-EFEDCA379D3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795165" y="3455243"/>
              <a:ext cx="693158" cy="355615"/>
              <a:chOff x="9654609" y="3635617"/>
              <a:chExt cx="693158" cy="355615"/>
            </a:xfrm>
          </p:grpSpPr>
          <p:pic>
            <p:nvPicPr>
              <p:cNvPr id="270" name="Рисунок 269">
                <a:extLst>
                  <a:ext uri="{FF2B5EF4-FFF2-40B4-BE49-F238E27FC236}">
                    <a16:creationId xmlns:a16="http://schemas.microsoft.com/office/drawing/2014/main" id="{9836D4D7-C977-4373-026C-3D9F0C97CE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9654609" y="3635617"/>
                <a:ext cx="191039" cy="355615"/>
              </a:xfrm>
              <a:prstGeom prst="rect">
                <a:avLst/>
              </a:prstGeom>
            </p:spPr>
          </p:pic>
          <p:pic>
            <p:nvPicPr>
              <p:cNvPr id="271" name="Рисунок 270">
                <a:extLst>
                  <a:ext uri="{FF2B5EF4-FFF2-40B4-BE49-F238E27FC236}">
                    <a16:creationId xmlns:a16="http://schemas.microsoft.com/office/drawing/2014/main" id="{79133005-83EF-8C1B-2662-AC4CA3029A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9905463" y="3635617"/>
                <a:ext cx="191039" cy="355615"/>
              </a:xfrm>
              <a:prstGeom prst="rect">
                <a:avLst/>
              </a:prstGeom>
            </p:spPr>
          </p:pic>
          <p:pic>
            <p:nvPicPr>
              <p:cNvPr id="272" name="Рисунок 271">
                <a:extLst>
                  <a:ext uri="{FF2B5EF4-FFF2-40B4-BE49-F238E27FC236}">
                    <a16:creationId xmlns:a16="http://schemas.microsoft.com/office/drawing/2014/main" id="{6BC8D203-A526-79F8-5D56-95B201C9D1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0156728" y="3635617"/>
                <a:ext cx="191039" cy="355615"/>
              </a:xfrm>
              <a:prstGeom prst="rect">
                <a:avLst/>
              </a:prstGeom>
            </p:spPr>
          </p:pic>
        </p:grp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EEA42FA9-DD1A-95A2-ADCF-FB21873281BC}"/>
              </a:ext>
            </a:extLst>
          </p:cNvPr>
          <p:cNvGrpSpPr/>
          <p:nvPr/>
        </p:nvGrpSpPr>
        <p:grpSpPr>
          <a:xfrm>
            <a:off x="8774208" y="4946247"/>
            <a:ext cx="1748257" cy="396000"/>
            <a:chOff x="8774360" y="5176505"/>
            <a:chExt cx="1748257" cy="396000"/>
          </a:xfrm>
        </p:grpSpPr>
        <p:sp>
          <p:nvSpPr>
            <p:cNvPr id="463" name="TextBox 462">
              <a:extLst>
                <a:ext uri="{FF2B5EF4-FFF2-40B4-BE49-F238E27FC236}">
                  <a16:creationId xmlns:a16="http://schemas.microsoft.com/office/drawing/2014/main" id="{5834C41A-3652-A0B3-88AF-25B9404A51FB}"/>
                </a:ext>
              </a:extLst>
            </p:cNvPr>
            <p:cNvSpPr txBox="1"/>
            <p:nvPr/>
          </p:nvSpPr>
          <p:spPr>
            <a:xfrm>
              <a:off x="8774360" y="5306794"/>
              <a:ext cx="411070" cy="13542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ПВЗ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  <p:pic>
          <p:nvPicPr>
            <p:cNvPr id="465" name="Рисунок 464">
              <a:extLst>
                <a:ext uri="{FF2B5EF4-FFF2-40B4-BE49-F238E27FC236}">
                  <a16:creationId xmlns:a16="http://schemas.microsoft.com/office/drawing/2014/main" id="{AC8ED8A6-263B-878E-0F30-BFC360BFC5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2047" y="5176505"/>
              <a:ext cx="436501" cy="396000"/>
            </a:xfrm>
            <a:prstGeom prst="rect">
              <a:avLst/>
            </a:prstGeom>
          </p:spPr>
        </p:pic>
        <p:grpSp>
          <p:nvGrpSpPr>
            <p:cNvPr id="274" name="Группа 273">
              <a:extLst>
                <a:ext uri="{FF2B5EF4-FFF2-40B4-BE49-F238E27FC236}">
                  <a16:creationId xmlns:a16="http://schemas.microsoft.com/office/drawing/2014/main" id="{4FECA21E-E7B5-20C7-F222-FC4BDC135E7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807555" y="5196698"/>
              <a:ext cx="715062" cy="355615"/>
              <a:chOff x="9675550" y="3663064"/>
              <a:chExt cx="715062" cy="355615"/>
            </a:xfrm>
          </p:grpSpPr>
          <p:pic>
            <p:nvPicPr>
              <p:cNvPr id="275" name="Рисунок 274">
                <a:extLst>
                  <a:ext uri="{FF2B5EF4-FFF2-40B4-BE49-F238E27FC236}">
                    <a16:creationId xmlns:a16="http://schemas.microsoft.com/office/drawing/2014/main" id="{35E0ED5A-56FF-BEDB-08AA-B5EE14535C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9675550" y="3663064"/>
                <a:ext cx="191039" cy="355615"/>
              </a:xfrm>
              <a:prstGeom prst="rect">
                <a:avLst/>
              </a:prstGeom>
            </p:spPr>
          </p:pic>
          <p:pic>
            <p:nvPicPr>
              <p:cNvPr id="277" name="Рисунок 276">
                <a:extLst>
                  <a:ext uri="{FF2B5EF4-FFF2-40B4-BE49-F238E27FC236}">
                    <a16:creationId xmlns:a16="http://schemas.microsoft.com/office/drawing/2014/main" id="{E415CC52-9D34-F39E-C562-C218367ACF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9946414" y="3663064"/>
                <a:ext cx="191039" cy="355615"/>
              </a:xfrm>
              <a:prstGeom prst="rect">
                <a:avLst/>
              </a:prstGeom>
            </p:spPr>
          </p:pic>
          <p:pic>
            <p:nvPicPr>
              <p:cNvPr id="279" name="Рисунок 278">
                <a:extLst>
                  <a:ext uri="{FF2B5EF4-FFF2-40B4-BE49-F238E27FC236}">
                    <a16:creationId xmlns:a16="http://schemas.microsoft.com/office/drawing/2014/main" id="{B83604A4-EFCC-F872-2078-0678DF628F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0199573" y="3663064"/>
                <a:ext cx="191039" cy="355615"/>
              </a:xfrm>
              <a:prstGeom prst="rect">
                <a:avLst/>
              </a:prstGeom>
            </p:spPr>
          </p:pic>
        </p:grpSp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C3C2602B-505A-83D0-EB46-DB006605DBF9}"/>
              </a:ext>
            </a:extLst>
          </p:cNvPr>
          <p:cNvGrpSpPr/>
          <p:nvPr/>
        </p:nvGrpSpPr>
        <p:grpSpPr>
          <a:xfrm>
            <a:off x="6401232" y="3746640"/>
            <a:ext cx="2086939" cy="505297"/>
            <a:chOff x="6401384" y="3805821"/>
            <a:chExt cx="2086939" cy="505297"/>
          </a:xfrm>
        </p:grpSpPr>
        <p:sp>
          <p:nvSpPr>
            <p:cNvPr id="328" name="TextBox 327">
              <a:extLst>
                <a:ext uri="{FF2B5EF4-FFF2-40B4-BE49-F238E27FC236}">
                  <a16:creationId xmlns:a16="http://schemas.microsoft.com/office/drawing/2014/main" id="{C33D11D6-668D-E2A8-E4D8-9A17E5F3AD83}"/>
                </a:ext>
              </a:extLst>
            </p:cNvPr>
            <p:cNvSpPr txBox="1"/>
            <p:nvPr/>
          </p:nvSpPr>
          <p:spPr>
            <a:xfrm>
              <a:off x="6401384" y="3923047"/>
              <a:ext cx="705674" cy="27084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>
              <a:defPPr>
                <a:defRPr lang="ru-RU"/>
              </a:defPPr>
              <a:lvl1pPr algn="ctr">
                <a:lnSpc>
                  <a:spcPct val="80000"/>
                </a:lnSpc>
                <a:defRPr sz="11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Распред</a:t>
              </a: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центр 2</a:t>
              </a:r>
            </a:p>
          </p:txBody>
        </p:sp>
        <p:pic>
          <p:nvPicPr>
            <p:cNvPr id="330" name="Рисунок 329">
              <a:extLst>
                <a:ext uri="{FF2B5EF4-FFF2-40B4-BE49-F238E27FC236}">
                  <a16:creationId xmlns:a16="http://schemas.microsoft.com/office/drawing/2014/main" id="{1113E442-134D-7CF2-6C19-B419C73BE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7155681" y="3805821"/>
              <a:ext cx="505297" cy="505297"/>
            </a:xfrm>
            <a:prstGeom prst="rect">
              <a:avLst/>
            </a:prstGeom>
          </p:spPr>
        </p:pic>
        <p:grpSp>
          <p:nvGrpSpPr>
            <p:cNvPr id="280" name="Группа 279">
              <a:extLst>
                <a:ext uri="{FF2B5EF4-FFF2-40B4-BE49-F238E27FC236}">
                  <a16:creationId xmlns:a16="http://schemas.microsoft.com/office/drawing/2014/main" id="{A9ACFE65-1FD6-D272-AED2-CF08AD804BB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795165" y="3880662"/>
              <a:ext cx="693158" cy="355615"/>
              <a:chOff x="9654609" y="3635617"/>
              <a:chExt cx="693158" cy="355615"/>
            </a:xfrm>
          </p:grpSpPr>
          <p:pic>
            <p:nvPicPr>
              <p:cNvPr id="281" name="Рисунок 280">
                <a:extLst>
                  <a:ext uri="{FF2B5EF4-FFF2-40B4-BE49-F238E27FC236}">
                    <a16:creationId xmlns:a16="http://schemas.microsoft.com/office/drawing/2014/main" id="{98C0F729-307D-A51B-0612-A20790553D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9654609" y="3635617"/>
                <a:ext cx="191039" cy="355615"/>
              </a:xfrm>
              <a:prstGeom prst="rect">
                <a:avLst/>
              </a:prstGeom>
            </p:spPr>
          </p:pic>
          <p:pic>
            <p:nvPicPr>
              <p:cNvPr id="282" name="Рисунок 281">
                <a:extLst>
                  <a:ext uri="{FF2B5EF4-FFF2-40B4-BE49-F238E27FC236}">
                    <a16:creationId xmlns:a16="http://schemas.microsoft.com/office/drawing/2014/main" id="{13B6473B-84E5-DE10-1432-53C17AC0FB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9905463" y="3635617"/>
                <a:ext cx="191039" cy="355615"/>
              </a:xfrm>
              <a:prstGeom prst="rect">
                <a:avLst/>
              </a:prstGeom>
            </p:spPr>
          </p:pic>
          <p:pic>
            <p:nvPicPr>
              <p:cNvPr id="283" name="Рисунок 282">
                <a:extLst>
                  <a:ext uri="{FF2B5EF4-FFF2-40B4-BE49-F238E27FC236}">
                    <a16:creationId xmlns:a16="http://schemas.microsoft.com/office/drawing/2014/main" id="{82C27991-B13C-4587-049C-1E5E092CAF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0156728" y="3635617"/>
                <a:ext cx="191039" cy="355615"/>
              </a:xfrm>
              <a:prstGeom prst="rect">
                <a:avLst/>
              </a:prstGeom>
            </p:spPr>
          </p:pic>
        </p:grpSp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516AC62E-7444-C742-16DB-301E4CA72AEC}"/>
              </a:ext>
            </a:extLst>
          </p:cNvPr>
          <p:cNvGrpSpPr/>
          <p:nvPr/>
        </p:nvGrpSpPr>
        <p:grpSpPr>
          <a:xfrm>
            <a:off x="6295873" y="4441314"/>
            <a:ext cx="2189145" cy="505297"/>
            <a:chOff x="6296025" y="4637551"/>
            <a:chExt cx="2189145" cy="505297"/>
          </a:xfrm>
        </p:grpSpPr>
        <p:sp>
          <p:nvSpPr>
            <p:cNvPr id="373" name="TextBox 372">
              <a:extLst>
                <a:ext uri="{FF2B5EF4-FFF2-40B4-BE49-F238E27FC236}">
                  <a16:creationId xmlns:a16="http://schemas.microsoft.com/office/drawing/2014/main" id="{108EEFA8-F273-E9A7-B4A3-44516BDA45EF}"/>
                </a:ext>
              </a:extLst>
            </p:cNvPr>
            <p:cNvSpPr txBox="1"/>
            <p:nvPr/>
          </p:nvSpPr>
          <p:spPr>
            <a:xfrm>
              <a:off x="6296025" y="4754778"/>
              <a:ext cx="811032" cy="27084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Транзитный склад 1</a:t>
              </a:r>
            </a:p>
          </p:txBody>
        </p:sp>
        <p:pic>
          <p:nvPicPr>
            <p:cNvPr id="982" name="Рисунок 981">
              <a:extLst>
                <a:ext uri="{FF2B5EF4-FFF2-40B4-BE49-F238E27FC236}">
                  <a16:creationId xmlns:a16="http://schemas.microsoft.com/office/drawing/2014/main" id="{88C8F515-5CA5-ABBB-E72C-B405B710A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>
              <a:off x="7155681" y="4637551"/>
              <a:ext cx="505297" cy="505297"/>
            </a:xfrm>
            <a:prstGeom prst="rect">
              <a:avLst/>
            </a:prstGeom>
          </p:spPr>
        </p:pic>
        <p:grpSp>
          <p:nvGrpSpPr>
            <p:cNvPr id="284" name="Группа 283">
              <a:extLst>
                <a:ext uri="{FF2B5EF4-FFF2-40B4-BE49-F238E27FC236}">
                  <a16:creationId xmlns:a16="http://schemas.microsoft.com/office/drawing/2014/main" id="{4A3A77EC-8BBB-BDC8-B60B-0E599A8711F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792012" y="4712392"/>
              <a:ext cx="693158" cy="355615"/>
              <a:chOff x="9654609" y="3635617"/>
              <a:chExt cx="693158" cy="355615"/>
            </a:xfrm>
          </p:grpSpPr>
          <p:pic>
            <p:nvPicPr>
              <p:cNvPr id="285" name="Рисунок 284">
                <a:extLst>
                  <a:ext uri="{FF2B5EF4-FFF2-40B4-BE49-F238E27FC236}">
                    <a16:creationId xmlns:a16="http://schemas.microsoft.com/office/drawing/2014/main" id="{F4D9B229-3ED1-1D89-C990-C83EA99AE2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9654609" y="3635617"/>
                <a:ext cx="191039" cy="355615"/>
              </a:xfrm>
              <a:prstGeom prst="rect">
                <a:avLst/>
              </a:prstGeom>
            </p:spPr>
          </p:pic>
          <p:pic>
            <p:nvPicPr>
              <p:cNvPr id="286" name="Рисунок 285">
                <a:extLst>
                  <a:ext uri="{FF2B5EF4-FFF2-40B4-BE49-F238E27FC236}">
                    <a16:creationId xmlns:a16="http://schemas.microsoft.com/office/drawing/2014/main" id="{38FAF9DD-72B1-7976-A428-33F7B699C0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9905463" y="3635617"/>
                <a:ext cx="191039" cy="355615"/>
              </a:xfrm>
              <a:prstGeom prst="rect">
                <a:avLst/>
              </a:prstGeom>
            </p:spPr>
          </p:pic>
          <p:pic>
            <p:nvPicPr>
              <p:cNvPr id="287" name="Рисунок 286">
                <a:extLst>
                  <a:ext uri="{FF2B5EF4-FFF2-40B4-BE49-F238E27FC236}">
                    <a16:creationId xmlns:a16="http://schemas.microsoft.com/office/drawing/2014/main" id="{5F23D3DC-6E43-AF5E-4CEA-207246840A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0156728" y="3635617"/>
                <a:ext cx="191039" cy="355615"/>
              </a:xfrm>
              <a:prstGeom prst="rect">
                <a:avLst/>
              </a:prstGeom>
            </p:spPr>
          </p:pic>
        </p:grp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2D77D074-EE5E-6C54-C9F1-3C616A751CFB}"/>
              </a:ext>
            </a:extLst>
          </p:cNvPr>
          <p:cNvGrpSpPr/>
          <p:nvPr/>
        </p:nvGrpSpPr>
        <p:grpSpPr>
          <a:xfrm>
            <a:off x="8774208" y="2633225"/>
            <a:ext cx="1748257" cy="396000"/>
            <a:chOff x="8774360" y="2652259"/>
            <a:chExt cx="1748257" cy="396000"/>
          </a:xfrm>
        </p:grpSpPr>
        <p:sp>
          <p:nvSpPr>
            <p:cNvPr id="532" name="TextBox 531">
              <a:extLst>
                <a:ext uri="{FF2B5EF4-FFF2-40B4-BE49-F238E27FC236}">
                  <a16:creationId xmlns:a16="http://schemas.microsoft.com/office/drawing/2014/main" id="{3276666F-D153-AC3B-74D1-A9030E05F6D7}"/>
                </a:ext>
              </a:extLst>
            </p:cNvPr>
            <p:cNvSpPr txBox="1"/>
            <p:nvPr/>
          </p:nvSpPr>
          <p:spPr>
            <a:xfrm>
              <a:off x="8774360" y="2782548"/>
              <a:ext cx="411069" cy="13542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ПВЗ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  <p:pic>
          <p:nvPicPr>
            <p:cNvPr id="910" name="Рисунок 909">
              <a:extLst>
                <a:ext uri="{FF2B5EF4-FFF2-40B4-BE49-F238E27FC236}">
                  <a16:creationId xmlns:a16="http://schemas.microsoft.com/office/drawing/2014/main" id="{AE7918FC-CD4B-1708-9872-3071D346EA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2369" y="2652259"/>
              <a:ext cx="436502" cy="396000"/>
            </a:xfrm>
            <a:prstGeom prst="rect">
              <a:avLst/>
            </a:prstGeom>
          </p:spPr>
        </p:pic>
        <p:grpSp>
          <p:nvGrpSpPr>
            <p:cNvPr id="288" name="Группа 287">
              <a:extLst>
                <a:ext uri="{FF2B5EF4-FFF2-40B4-BE49-F238E27FC236}">
                  <a16:creationId xmlns:a16="http://schemas.microsoft.com/office/drawing/2014/main" id="{61397830-B6F5-BC0D-1035-397E63A57EF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829459" y="2672452"/>
              <a:ext cx="693158" cy="355615"/>
              <a:chOff x="9654609" y="3630669"/>
              <a:chExt cx="693158" cy="355615"/>
            </a:xfrm>
          </p:grpSpPr>
          <p:pic>
            <p:nvPicPr>
              <p:cNvPr id="289" name="Рисунок 288">
                <a:extLst>
                  <a:ext uri="{FF2B5EF4-FFF2-40B4-BE49-F238E27FC236}">
                    <a16:creationId xmlns:a16="http://schemas.microsoft.com/office/drawing/2014/main" id="{2D214D0E-6918-B13A-16DB-20BA3CD85F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9654609" y="3630669"/>
                <a:ext cx="191039" cy="355615"/>
              </a:xfrm>
              <a:prstGeom prst="rect">
                <a:avLst/>
              </a:prstGeom>
            </p:spPr>
          </p:pic>
          <p:pic>
            <p:nvPicPr>
              <p:cNvPr id="290" name="Рисунок 289">
                <a:extLst>
                  <a:ext uri="{FF2B5EF4-FFF2-40B4-BE49-F238E27FC236}">
                    <a16:creationId xmlns:a16="http://schemas.microsoft.com/office/drawing/2014/main" id="{BCC11E37-F05F-6554-3C64-E991C1ED53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9905463" y="3630669"/>
                <a:ext cx="191039" cy="355615"/>
              </a:xfrm>
              <a:prstGeom prst="rect">
                <a:avLst/>
              </a:prstGeom>
            </p:spPr>
          </p:pic>
          <p:pic>
            <p:nvPicPr>
              <p:cNvPr id="291" name="Рисунок 290">
                <a:extLst>
                  <a:ext uri="{FF2B5EF4-FFF2-40B4-BE49-F238E27FC236}">
                    <a16:creationId xmlns:a16="http://schemas.microsoft.com/office/drawing/2014/main" id="{900A24F8-25B4-56D3-7DFA-C578370244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0156728" y="3630669"/>
                <a:ext cx="191039" cy="355615"/>
              </a:xfrm>
              <a:prstGeom prst="rect">
                <a:avLst/>
              </a:prstGeom>
            </p:spPr>
          </p:pic>
        </p:grpSp>
      </p:grpSp>
      <p:grpSp>
        <p:nvGrpSpPr>
          <p:cNvPr id="292" name="Группа 291">
            <a:extLst>
              <a:ext uri="{FF2B5EF4-FFF2-40B4-BE49-F238E27FC236}">
                <a16:creationId xmlns:a16="http://schemas.microsoft.com/office/drawing/2014/main" id="{965B9438-8BE4-D2FE-8B6A-614B5221077A}"/>
              </a:ext>
            </a:extLst>
          </p:cNvPr>
          <p:cNvGrpSpPr/>
          <p:nvPr/>
        </p:nvGrpSpPr>
        <p:grpSpPr>
          <a:xfrm>
            <a:off x="9906654" y="3052108"/>
            <a:ext cx="505291" cy="1113482"/>
            <a:chOff x="7876306" y="4284694"/>
            <a:chExt cx="446946" cy="144000"/>
          </a:xfrm>
        </p:grpSpPr>
        <p:cxnSp>
          <p:nvCxnSpPr>
            <p:cNvPr id="300" name="Прямая со стрелкой 299">
              <a:extLst>
                <a:ext uri="{FF2B5EF4-FFF2-40B4-BE49-F238E27FC236}">
                  <a16:creationId xmlns:a16="http://schemas.microsoft.com/office/drawing/2014/main" id="{13562E19-22AB-6605-0127-AF5B25563C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00588" y="4284694"/>
              <a:ext cx="0" cy="144000"/>
            </a:xfrm>
            <a:prstGeom prst="straightConnector1">
              <a:avLst/>
            </a:prstGeom>
            <a:ln w="9525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Прямая со стрелкой 297">
              <a:extLst>
                <a:ext uri="{FF2B5EF4-FFF2-40B4-BE49-F238E27FC236}">
                  <a16:creationId xmlns:a16="http://schemas.microsoft.com/office/drawing/2014/main" id="{225A6172-B717-3DA2-D274-F2DCA755DC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76306" y="4284694"/>
              <a:ext cx="0" cy="144000"/>
            </a:xfrm>
            <a:prstGeom prst="straightConnector1">
              <a:avLst/>
            </a:prstGeom>
            <a:ln w="9525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Прямая со стрелкой 295">
              <a:extLst>
                <a:ext uri="{FF2B5EF4-FFF2-40B4-BE49-F238E27FC236}">
                  <a16:creationId xmlns:a16="http://schemas.microsoft.com/office/drawing/2014/main" id="{9841217C-27A9-1716-14D0-D4B6F0B4BD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23252" y="4284694"/>
              <a:ext cx="0" cy="144000"/>
            </a:xfrm>
            <a:prstGeom prst="straightConnector1">
              <a:avLst/>
            </a:prstGeom>
            <a:ln w="9525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ACAA8EDE-5CC2-5E9C-E3C9-893E2C7A5C3A}"/>
              </a:ext>
            </a:extLst>
          </p:cNvPr>
          <p:cNvGrpSpPr/>
          <p:nvPr/>
        </p:nvGrpSpPr>
        <p:grpSpPr>
          <a:xfrm>
            <a:off x="8774003" y="5415980"/>
            <a:ext cx="1749854" cy="396000"/>
            <a:chOff x="8774155" y="5602909"/>
            <a:chExt cx="1749854" cy="396000"/>
          </a:xfrm>
        </p:grpSpPr>
        <p:sp>
          <p:nvSpPr>
            <p:cNvPr id="553" name="TextBox 552">
              <a:extLst>
                <a:ext uri="{FF2B5EF4-FFF2-40B4-BE49-F238E27FC236}">
                  <a16:creationId xmlns:a16="http://schemas.microsoft.com/office/drawing/2014/main" id="{35230D58-F8A0-63A3-6DCA-700BB47A5A23}"/>
                </a:ext>
              </a:extLst>
            </p:cNvPr>
            <p:cNvSpPr txBox="1"/>
            <p:nvPr/>
          </p:nvSpPr>
          <p:spPr>
            <a:xfrm>
              <a:off x="8774155" y="5733198"/>
              <a:ext cx="411071" cy="13542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ПВЗ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  <p:pic>
          <p:nvPicPr>
            <p:cNvPr id="868" name="Рисунок 867">
              <a:extLst>
                <a:ext uri="{FF2B5EF4-FFF2-40B4-BE49-F238E27FC236}">
                  <a16:creationId xmlns:a16="http://schemas.microsoft.com/office/drawing/2014/main" id="{7FC8BCC2-231E-78B8-2EDC-FE0E5A0DC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8549" y="5602909"/>
              <a:ext cx="436501" cy="396000"/>
            </a:xfrm>
            <a:prstGeom prst="rect">
              <a:avLst/>
            </a:prstGeom>
          </p:spPr>
        </p:pic>
        <p:grpSp>
          <p:nvGrpSpPr>
            <p:cNvPr id="302" name="Группа 301">
              <a:extLst>
                <a:ext uri="{FF2B5EF4-FFF2-40B4-BE49-F238E27FC236}">
                  <a16:creationId xmlns:a16="http://schemas.microsoft.com/office/drawing/2014/main" id="{0E82CD35-ACDF-DF8D-C85D-31EB38ACF02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826338" y="5623102"/>
              <a:ext cx="697671" cy="355615"/>
              <a:chOff x="9694333" y="3663064"/>
              <a:chExt cx="697671" cy="355615"/>
            </a:xfrm>
          </p:grpSpPr>
          <p:pic>
            <p:nvPicPr>
              <p:cNvPr id="303" name="Рисунок 302">
                <a:extLst>
                  <a:ext uri="{FF2B5EF4-FFF2-40B4-BE49-F238E27FC236}">
                    <a16:creationId xmlns:a16="http://schemas.microsoft.com/office/drawing/2014/main" id="{384DE163-5B66-0188-70C3-CD8430BAE5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9694333" y="3663064"/>
                <a:ext cx="191039" cy="355615"/>
              </a:xfrm>
              <a:prstGeom prst="rect">
                <a:avLst/>
              </a:prstGeom>
            </p:spPr>
          </p:pic>
          <p:pic>
            <p:nvPicPr>
              <p:cNvPr id="304" name="Рисунок 303">
                <a:extLst>
                  <a:ext uri="{FF2B5EF4-FFF2-40B4-BE49-F238E27FC236}">
                    <a16:creationId xmlns:a16="http://schemas.microsoft.com/office/drawing/2014/main" id="{366BDA8E-7ED5-EC2B-9C13-104755BFD1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9946414" y="3663064"/>
                <a:ext cx="191039" cy="355615"/>
              </a:xfrm>
              <a:prstGeom prst="rect">
                <a:avLst/>
              </a:prstGeom>
            </p:spPr>
          </p:pic>
          <p:pic>
            <p:nvPicPr>
              <p:cNvPr id="305" name="Рисунок 304">
                <a:extLst>
                  <a:ext uri="{FF2B5EF4-FFF2-40B4-BE49-F238E27FC236}">
                    <a16:creationId xmlns:a16="http://schemas.microsoft.com/office/drawing/2014/main" id="{1C2A9040-1134-A774-F98A-F853904E56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0200965" y="3663064"/>
                <a:ext cx="191039" cy="355615"/>
              </a:xfrm>
              <a:prstGeom prst="rect">
                <a:avLst/>
              </a:prstGeom>
            </p:spPr>
          </p:pic>
        </p:grp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10BB618B-8134-E642-0EAB-F9252284B951}"/>
              </a:ext>
            </a:extLst>
          </p:cNvPr>
          <p:cNvGrpSpPr/>
          <p:nvPr/>
        </p:nvGrpSpPr>
        <p:grpSpPr>
          <a:xfrm>
            <a:off x="6295871" y="4893809"/>
            <a:ext cx="2189147" cy="505297"/>
            <a:chOff x="6296023" y="5090046"/>
            <a:chExt cx="2189147" cy="505297"/>
          </a:xfrm>
        </p:grpSpPr>
        <p:sp>
          <p:nvSpPr>
            <p:cNvPr id="418" name="TextBox 417">
              <a:extLst>
                <a:ext uri="{FF2B5EF4-FFF2-40B4-BE49-F238E27FC236}">
                  <a16:creationId xmlns:a16="http://schemas.microsoft.com/office/drawing/2014/main" id="{007D9895-5824-214D-A63E-D4BD0832AC42}"/>
                </a:ext>
              </a:extLst>
            </p:cNvPr>
            <p:cNvSpPr txBox="1"/>
            <p:nvPr/>
          </p:nvSpPr>
          <p:spPr>
            <a:xfrm>
              <a:off x="6296023" y="5207273"/>
              <a:ext cx="811033" cy="27084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ru-RU"/>
              </a:defPPr>
              <a:lvl1pPr algn="ctr">
                <a:lnSpc>
                  <a:spcPct val="80000"/>
                </a:lnSpc>
                <a:defRPr sz="11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Транзитный склад 2</a:t>
              </a:r>
            </a:p>
          </p:txBody>
        </p:sp>
        <p:pic>
          <p:nvPicPr>
            <p:cNvPr id="952" name="Рисунок 951">
              <a:extLst>
                <a:ext uri="{FF2B5EF4-FFF2-40B4-BE49-F238E27FC236}">
                  <a16:creationId xmlns:a16="http://schemas.microsoft.com/office/drawing/2014/main" id="{050C54C6-F7AF-F3F8-81AE-335456D916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>
              <a:off x="7155681" y="5090046"/>
              <a:ext cx="505297" cy="505297"/>
            </a:xfrm>
            <a:prstGeom prst="rect">
              <a:avLst/>
            </a:prstGeom>
          </p:spPr>
        </p:pic>
        <p:grpSp>
          <p:nvGrpSpPr>
            <p:cNvPr id="306" name="Группа 305">
              <a:extLst>
                <a:ext uri="{FF2B5EF4-FFF2-40B4-BE49-F238E27FC236}">
                  <a16:creationId xmlns:a16="http://schemas.microsoft.com/office/drawing/2014/main" id="{B471AC9A-84F1-46A3-BA5F-D07DC174C99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792012" y="5164887"/>
              <a:ext cx="693158" cy="355615"/>
              <a:chOff x="9654609" y="3635617"/>
              <a:chExt cx="693158" cy="355615"/>
            </a:xfrm>
          </p:grpSpPr>
          <p:pic>
            <p:nvPicPr>
              <p:cNvPr id="307" name="Рисунок 306">
                <a:extLst>
                  <a:ext uri="{FF2B5EF4-FFF2-40B4-BE49-F238E27FC236}">
                    <a16:creationId xmlns:a16="http://schemas.microsoft.com/office/drawing/2014/main" id="{1BDC034B-071D-E6AF-C429-DFE9B303D1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9654609" y="3635617"/>
                <a:ext cx="191039" cy="355615"/>
              </a:xfrm>
              <a:prstGeom prst="rect">
                <a:avLst/>
              </a:prstGeom>
            </p:spPr>
          </p:pic>
          <p:pic>
            <p:nvPicPr>
              <p:cNvPr id="308" name="Рисунок 307">
                <a:extLst>
                  <a:ext uri="{FF2B5EF4-FFF2-40B4-BE49-F238E27FC236}">
                    <a16:creationId xmlns:a16="http://schemas.microsoft.com/office/drawing/2014/main" id="{D6A9485C-E4D6-65E0-37B5-FAB66390DF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9905463" y="3635617"/>
                <a:ext cx="191039" cy="355615"/>
              </a:xfrm>
              <a:prstGeom prst="rect">
                <a:avLst/>
              </a:prstGeom>
            </p:spPr>
          </p:pic>
          <p:pic>
            <p:nvPicPr>
              <p:cNvPr id="309" name="Рисунок 308">
                <a:extLst>
                  <a:ext uri="{FF2B5EF4-FFF2-40B4-BE49-F238E27FC236}">
                    <a16:creationId xmlns:a16="http://schemas.microsoft.com/office/drawing/2014/main" id="{ACAD346A-2B2C-57F7-DF9A-A61733EEDA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0156728" y="3635617"/>
                <a:ext cx="191039" cy="355615"/>
              </a:xfrm>
              <a:prstGeom prst="rect">
                <a:avLst/>
              </a:prstGeom>
            </p:spPr>
          </p:pic>
        </p:grp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62EADBBE-A42F-C205-6A1B-BA159BACC3AA}"/>
              </a:ext>
            </a:extLst>
          </p:cNvPr>
          <p:cNvGrpSpPr/>
          <p:nvPr/>
        </p:nvGrpSpPr>
        <p:grpSpPr>
          <a:xfrm>
            <a:off x="6295871" y="5360446"/>
            <a:ext cx="2189147" cy="505297"/>
            <a:chOff x="6296023" y="5556683"/>
            <a:chExt cx="2189147" cy="505297"/>
          </a:xfrm>
        </p:grpSpPr>
        <p:sp>
          <p:nvSpPr>
            <p:cNvPr id="612" name="TextBox 611">
              <a:extLst>
                <a:ext uri="{FF2B5EF4-FFF2-40B4-BE49-F238E27FC236}">
                  <a16:creationId xmlns:a16="http://schemas.microsoft.com/office/drawing/2014/main" id="{6BB81FE5-2572-D3C6-4B85-29657F1367E4}"/>
                </a:ext>
              </a:extLst>
            </p:cNvPr>
            <p:cNvSpPr txBox="1"/>
            <p:nvPr/>
          </p:nvSpPr>
          <p:spPr>
            <a:xfrm>
              <a:off x="6296023" y="5673910"/>
              <a:ext cx="811034" cy="27084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ru-RU"/>
              </a:defPPr>
              <a:lvl1pPr algn="ctr">
                <a:lnSpc>
                  <a:spcPct val="80000"/>
                </a:lnSpc>
                <a:defRPr sz="11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Транзитный склад 3</a:t>
              </a:r>
            </a:p>
          </p:txBody>
        </p:sp>
        <p:pic>
          <p:nvPicPr>
            <p:cNvPr id="614" name="Рисунок 613">
              <a:extLst>
                <a:ext uri="{FF2B5EF4-FFF2-40B4-BE49-F238E27FC236}">
                  <a16:creationId xmlns:a16="http://schemas.microsoft.com/office/drawing/2014/main" id="{5079132A-929B-6825-449F-2BF5F123A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>
              <a:off x="7155681" y="5556683"/>
              <a:ext cx="505297" cy="505297"/>
            </a:xfrm>
            <a:prstGeom prst="rect">
              <a:avLst/>
            </a:prstGeom>
          </p:spPr>
        </p:pic>
        <p:grpSp>
          <p:nvGrpSpPr>
            <p:cNvPr id="310" name="Группа 309">
              <a:extLst>
                <a:ext uri="{FF2B5EF4-FFF2-40B4-BE49-F238E27FC236}">
                  <a16:creationId xmlns:a16="http://schemas.microsoft.com/office/drawing/2014/main" id="{6CFF75E3-0C16-BF22-F794-CC3D2752B2C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792012" y="5631524"/>
              <a:ext cx="693158" cy="355615"/>
              <a:chOff x="9654609" y="3635617"/>
              <a:chExt cx="693158" cy="355615"/>
            </a:xfrm>
          </p:grpSpPr>
          <p:pic>
            <p:nvPicPr>
              <p:cNvPr id="311" name="Рисунок 310">
                <a:extLst>
                  <a:ext uri="{FF2B5EF4-FFF2-40B4-BE49-F238E27FC236}">
                    <a16:creationId xmlns:a16="http://schemas.microsoft.com/office/drawing/2014/main" id="{749313C8-2CA0-306F-564E-F44B887D93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9654609" y="3635617"/>
                <a:ext cx="191039" cy="355615"/>
              </a:xfrm>
              <a:prstGeom prst="rect">
                <a:avLst/>
              </a:prstGeom>
            </p:spPr>
          </p:pic>
          <p:pic>
            <p:nvPicPr>
              <p:cNvPr id="312" name="Рисунок 311">
                <a:extLst>
                  <a:ext uri="{FF2B5EF4-FFF2-40B4-BE49-F238E27FC236}">
                    <a16:creationId xmlns:a16="http://schemas.microsoft.com/office/drawing/2014/main" id="{14A32B71-280C-18CA-B4C7-F554D76B53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9905463" y="3635617"/>
                <a:ext cx="191039" cy="355615"/>
              </a:xfrm>
              <a:prstGeom prst="rect">
                <a:avLst/>
              </a:prstGeom>
            </p:spPr>
          </p:pic>
          <p:pic>
            <p:nvPicPr>
              <p:cNvPr id="313" name="Рисунок 312">
                <a:extLst>
                  <a:ext uri="{FF2B5EF4-FFF2-40B4-BE49-F238E27FC236}">
                    <a16:creationId xmlns:a16="http://schemas.microsoft.com/office/drawing/2014/main" id="{130D0793-5394-E5F5-5D73-D5FCE72850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0156728" y="3635617"/>
                <a:ext cx="191039" cy="355615"/>
              </a:xfrm>
              <a:prstGeom prst="rect">
                <a:avLst/>
              </a:prstGeom>
            </p:spPr>
          </p:pic>
        </p:grpSp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441254B8-7D9C-0179-713F-F50059DD6DD8}"/>
              </a:ext>
            </a:extLst>
          </p:cNvPr>
          <p:cNvGrpSpPr>
            <a:grpSpLocks noChangeAspect="1"/>
          </p:cNvGrpSpPr>
          <p:nvPr/>
        </p:nvGrpSpPr>
        <p:grpSpPr>
          <a:xfrm>
            <a:off x="2132578" y="5198560"/>
            <a:ext cx="1338146" cy="968410"/>
            <a:chOff x="2306313" y="5503360"/>
            <a:chExt cx="1338146" cy="968410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429EE2EA-A207-119E-C538-63A0C535DE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97363" y="5503360"/>
              <a:ext cx="956046" cy="684000"/>
            </a:xfrm>
            <a:prstGeom prst="rect">
              <a:avLst/>
            </a:prstGeom>
          </p:spPr>
        </p:pic>
        <p:sp>
          <p:nvSpPr>
            <p:cNvPr id="342" name="TextBox 341">
              <a:extLst>
                <a:ext uri="{FF2B5EF4-FFF2-40B4-BE49-F238E27FC236}">
                  <a16:creationId xmlns:a16="http://schemas.microsoft.com/office/drawing/2014/main" id="{1471E52B-36EB-0706-B40A-E88C491CBEF6}"/>
                </a:ext>
              </a:extLst>
            </p:cNvPr>
            <p:cNvSpPr txBox="1"/>
            <p:nvPr/>
          </p:nvSpPr>
          <p:spPr>
            <a:xfrm>
              <a:off x="2306313" y="6336348"/>
              <a:ext cx="1338146" cy="13542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Браузер клиента</a:t>
              </a:r>
            </a:p>
          </p:txBody>
        </p:sp>
      </p:grpSp>
      <p:sp>
        <p:nvSpPr>
          <p:cNvPr id="146" name="TextBox 145">
            <a:extLst>
              <a:ext uri="{FF2B5EF4-FFF2-40B4-BE49-F238E27FC236}">
                <a16:creationId xmlns:a16="http://schemas.microsoft.com/office/drawing/2014/main" id="{07309F0D-B308-FCC4-7015-05BCF3023335}"/>
              </a:ext>
            </a:extLst>
          </p:cNvPr>
          <p:cNvSpPr txBox="1"/>
          <p:nvPr/>
        </p:nvSpPr>
        <p:spPr>
          <a:xfrm>
            <a:off x="570739" y="1300422"/>
            <a:ext cx="1800332" cy="772840"/>
          </a:xfrm>
          <a:prstGeom prst="wedgeRectCallout">
            <a:avLst>
              <a:gd name="adj1" fmla="val 42764"/>
              <a:gd name="adj2" fmla="val 121032"/>
            </a:avLst>
          </a:prstGeom>
          <a:solidFill>
            <a:srgbClr val="FFFFFF">
              <a:alpha val="67059"/>
            </a:srgbClr>
          </a:solidFill>
          <a:ln>
            <a:solidFill>
              <a:srgbClr val="2DC2E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marR="0" lvl="0" indent="0" fontAlgn="auto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1100" b="0" i="1" u="none" strike="noStrike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Проксирующая</a:t>
            </a: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служба, отвечающая за взаимодействие терминала с остальными службами.</a:t>
            </a: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08F5CD0A-23F3-A3BA-9080-448700FF8CBD}"/>
              </a:ext>
            </a:extLst>
          </p:cNvPr>
          <p:cNvGrpSpPr/>
          <p:nvPr/>
        </p:nvGrpSpPr>
        <p:grpSpPr>
          <a:xfrm>
            <a:off x="2410324" y="2289957"/>
            <a:ext cx="738409" cy="880201"/>
            <a:chOff x="1660863" y="413941"/>
            <a:chExt cx="738409" cy="880201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5DD7F184-9E04-84E6-B1A5-70901F2C7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60863" y="610142"/>
              <a:ext cx="738409" cy="6840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66D586A-4099-6690-2203-76E3DEC1C684}"/>
                </a:ext>
              </a:extLst>
            </p:cNvPr>
            <p:cNvSpPr txBox="1"/>
            <p:nvPr/>
          </p:nvSpPr>
          <p:spPr>
            <a:xfrm>
              <a:off x="1703126" y="413941"/>
              <a:ext cx="650819" cy="135422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Site Agent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B2C00923-9D8E-EAA8-20B8-08AE34D48A1D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-241300" y="2828158"/>
            <a:ext cx="2651624" cy="0"/>
          </a:xfrm>
          <a:prstGeom prst="straightConnector1">
            <a:avLst/>
          </a:prstGeom>
          <a:noFill/>
          <a:ln w="12700">
            <a:solidFill>
              <a:schemeClr val="accent2">
                <a:lumMod val="50000"/>
              </a:schemeClr>
            </a:solidFill>
            <a:prstDash val="sysDot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665" name="TextBox 664">
            <a:extLst>
              <a:ext uri="{FF2B5EF4-FFF2-40B4-BE49-F238E27FC236}">
                <a16:creationId xmlns:a16="http://schemas.microsoft.com/office/drawing/2014/main" id="{C340CD9E-8F8D-AF6D-7454-6F6C654714DC}"/>
              </a:ext>
            </a:extLst>
          </p:cNvPr>
          <p:cNvSpPr txBox="1"/>
          <p:nvPr/>
        </p:nvSpPr>
        <p:spPr>
          <a:xfrm>
            <a:off x="9317760" y="729977"/>
            <a:ext cx="379345" cy="17075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 algn="ctr">
              <a:defRPr sz="1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REST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65" name="Соединитель: уступ 64">
            <a:extLst>
              <a:ext uri="{FF2B5EF4-FFF2-40B4-BE49-F238E27FC236}">
                <a16:creationId xmlns:a16="http://schemas.microsoft.com/office/drawing/2014/main" id="{EBDC1A3F-6795-C5CF-715F-CFDBB8F18EBF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3148733" y="2828158"/>
            <a:ext cx="3704176" cy="3464309"/>
          </a:xfrm>
          <a:prstGeom prst="bentConnector3">
            <a:avLst>
              <a:gd name="adj1" fmla="val 67743"/>
            </a:avLst>
          </a:prstGeom>
          <a:ln w="127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CBB92C20-ADD3-068C-438D-CD47BFC21304}"/>
              </a:ext>
            </a:extLst>
          </p:cNvPr>
          <p:cNvSpPr txBox="1"/>
          <p:nvPr/>
        </p:nvSpPr>
        <p:spPr>
          <a:xfrm>
            <a:off x="496760" y="2751214"/>
            <a:ext cx="341440" cy="153888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REST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778F247-C484-6F1D-3CA4-83C97F0E5B7C}"/>
              </a:ext>
            </a:extLst>
          </p:cNvPr>
          <p:cNvSpPr txBox="1"/>
          <p:nvPr/>
        </p:nvSpPr>
        <p:spPr>
          <a:xfrm>
            <a:off x="1748993" y="692774"/>
            <a:ext cx="267822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Инфраструктура клиента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9F4EA3-ACF8-461D-8184-2A2855AB8FB2}"/>
              </a:ext>
            </a:extLst>
          </p:cNvPr>
          <p:cNvSpPr txBox="1"/>
          <p:nvPr/>
        </p:nvSpPr>
        <p:spPr>
          <a:xfrm>
            <a:off x="321239" y="3828916"/>
            <a:ext cx="4787208" cy="109260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Создание структуры предприятия (раздел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Подразделения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Разработка бизнес-процесса и создание конфигурации для ТСД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Создание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UI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и логики его работы. Добавление в конфигурацию.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Передача сертификата и конфигурации в ТСД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Система готова к автономной работе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трелка: вниз 5">
            <a:extLst>
              <a:ext uri="{FF2B5EF4-FFF2-40B4-BE49-F238E27FC236}">
                <a16:creationId xmlns:a16="http://schemas.microsoft.com/office/drawing/2014/main" id="{4F3D48F7-692F-4ACD-92B0-6AEB2031BEAE}"/>
              </a:ext>
            </a:extLst>
          </p:cNvPr>
          <p:cNvSpPr/>
          <p:nvPr/>
        </p:nvSpPr>
        <p:spPr>
          <a:xfrm>
            <a:off x="2452587" y="4931526"/>
            <a:ext cx="123636" cy="1875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42729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DF2EC31-875E-472B-B0C8-80BD6F8B16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492" y="838284"/>
            <a:ext cx="10924231" cy="56181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CC6E5A-9293-40F0-A60A-FA04A55A9FB0}"/>
              </a:ext>
            </a:extLst>
          </p:cNvPr>
          <p:cNvSpPr txBox="1"/>
          <p:nvPr/>
        </p:nvSpPr>
        <p:spPr>
          <a:xfrm>
            <a:off x="334962" y="128270"/>
            <a:ext cx="1152207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3200" dirty="0">
                <a:latin typeface="Lato Thin" panose="020B0604020202020204" charset="0"/>
                <a:cs typeface="Lato Thin" panose="020B0604020202020204" charset="0"/>
              </a:rPr>
              <a:t>Стартовая страница для регистрации или входа в систему</a:t>
            </a:r>
          </a:p>
        </p:txBody>
      </p:sp>
    </p:spTree>
    <p:extLst>
      <p:ext uri="{BB962C8B-B14F-4D97-AF65-F5344CB8AC3E}">
        <p14:creationId xmlns:p14="http://schemas.microsoft.com/office/powerpoint/2010/main" val="336378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F67ED13-C4DE-4A8F-BFD7-0C2DC6F0D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24" y="932174"/>
            <a:ext cx="11815752" cy="55295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2C3688-6D2A-479D-9997-FC446B06E681}"/>
              </a:ext>
            </a:extLst>
          </p:cNvPr>
          <p:cNvSpPr txBox="1"/>
          <p:nvPr/>
        </p:nvSpPr>
        <p:spPr>
          <a:xfrm>
            <a:off x="334964" y="150019"/>
            <a:ext cx="1152207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3200" dirty="0">
                <a:latin typeface="Lato Thin" panose="020F0302020204030203" pitchFamily="34" charset="0"/>
                <a:cs typeface="Lato Thin" panose="020F0302020204030203" pitchFamily="34" charset="0"/>
              </a:rPr>
              <a:t>Интерфейс личного кабинета</a:t>
            </a:r>
          </a:p>
        </p:txBody>
      </p:sp>
    </p:spTree>
    <p:extLst>
      <p:ext uri="{BB962C8B-B14F-4D97-AF65-F5344CB8AC3E}">
        <p14:creationId xmlns:p14="http://schemas.microsoft.com/office/powerpoint/2010/main" val="20865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526FDB1-5369-4E77-A3A5-44E86BAB9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958" y="1021768"/>
            <a:ext cx="11472083" cy="56952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EF20DB-16B2-4A32-AE7C-92ECDBCCC9D8}"/>
              </a:ext>
            </a:extLst>
          </p:cNvPr>
          <p:cNvSpPr txBox="1"/>
          <p:nvPr/>
        </p:nvSpPr>
        <p:spPr>
          <a:xfrm>
            <a:off x="1409621" y="0"/>
            <a:ext cx="9372759" cy="8863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200" dirty="0">
                <a:latin typeface="Lato Thin" panose="020B0604020202020204" charset="0"/>
                <a:cs typeface="Lato Thin" panose="020B0604020202020204" charset="0"/>
              </a:rPr>
              <a:t>Интерфейс мастера конфигураций. </a:t>
            </a:r>
            <a:br>
              <a:rPr lang="ru-RU" sz="3200" dirty="0">
                <a:latin typeface="Lato Thin" panose="020B0604020202020204" charset="0"/>
                <a:cs typeface="Lato Thin" panose="020B0604020202020204" charset="0"/>
              </a:rPr>
            </a:br>
            <a:r>
              <a:rPr lang="ru-RU" sz="3200" dirty="0">
                <a:latin typeface="Lato Thin" panose="020B0604020202020204" charset="0"/>
                <a:cs typeface="Lato Thin" panose="020B0604020202020204" charset="0"/>
              </a:rPr>
              <a:t>В одном шаге от конструктора конфигураций и </a:t>
            </a:r>
            <a:r>
              <a:rPr lang="en-US" sz="3200" dirty="0">
                <a:latin typeface="Lato Thin" panose="020B0604020202020204" charset="0"/>
                <a:cs typeface="Lato Thin" panose="020B0604020202020204" charset="0"/>
              </a:rPr>
              <a:t>UI</a:t>
            </a:r>
            <a:endParaRPr lang="ru-RU" sz="3200" dirty="0">
              <a:latin typeface="Lato Thin" panose="020B0604020202020204" charset="0"/>
              <a:cs typeface="Lato Thin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96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F277B70-F9F8-4130-8CFF-C3292911C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202" y="620713"/>
            <a:ext cx="10195788" cy="60217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C28D82F-F5F3-4FB5-87FD-61885FCDD25D}"/>
              </a:ext>
            </a:extLst>
          </p:cNvPr>
          <p:cNvSpPr txBox="1"/>
          <p:nvPr/>
        </p:nvSpPr>
        <p:spPr>
          <a:xfrm>
            <a:off x="9659928" y="5745187"/>
            <a:ext cx="1524000" cy="501997"/>
          </a:xfrm>
          <a:prstGeom prst="wedgeRectCallout">
            <a:avLst>
              <a:gd name="adj1" fmla="val 10596"/>
              <a:gd name="adj2" fmla="val -180370"/>
            </a:avLst>
          </a:prstGeom>
          <a:solidFill>
            <a:srgbClr val="FFFFFF">
              <a:alpha val="67059"/>
            </a:srgbClr>
          </a:solidFill>
          <a:ln>
            <a:solidFill>
              <a:srgbClr val="2DC2E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marR="0" lvl="0" indent="0" fontAlgn="auto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1100" b="0" i="1" u="none" strike="noStrike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r>
              <a:rPr lang="ru-RU" dirty="0"/>
              <a:t>Инструкции с выпадающими подсказками.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8B2D1F-D24F-4B3A-9DA9-1DE5040013DF}"/>
              </a:ext>
            </a:extLst>
          </p:cNvPr>
          <p:cNvSpPr txBox="1"/>
          <p:nvPr/>
        </p:nvSpPr>
        <p:spPr>
          <a:xfrm>
            <a:off x="5515429" y="6123480"/>
            <a:ext cx="2097412" cy="637419"/>
          </a:xfrm>
          <a:prstGeom prst="wedgeRectCallout">
            <a:avLst>
              <a:gd name="adj1" fmla="val 54049"/>
              <a:gd name="adj2" fmla="val -162782"/>
            </a:avLst>
          </a:prstGeom>
          <a:solidFill>
            <a:srgbClr val="FFFFFF">
              <a:alpha val="67059"/>
            </a:srgbClr>
          </a:solidFill>
          <a:ln>
            <a:solidFill>
              <a:srgbClr val="2DC2E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marR="0" lvl="0" indent="0" fontAlgn="auto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1100" b="0" i="1" u="none" strike="noStrike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r>
              <a:rPr lang="ru-RU" dirty="0"/>
              <a:t>Визуальный интерфейс программирования для создания конфигурации с использованием инструкций.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62AAC0-FB46-47F7-BB94-A5FBCA1130C0}"/>
              </a:ext>
            </a:extLst>
          </p:cNvPr>
          <p:cNvSpPr txBox="1"/>
          <p:nvPr/>
        </p:nvSpPr>
        <p:spPr>
          <a:xfrm>
            <a:off x="580571" y="3176609"/>
            <a:ext cx="1524000" cy="637419"/>
          </a:xfrm>
          <a:prstGeom prst="wedgeRectCallout">
            <a:avLst>
              <a:gd name="adj1" fmla="val 75526"/>
              <a:gd name="adj2" fmla="val 71671"/>
            </a:avLst>
          </a:prstGeom>
          <a:solidFill>
            <a:srgbClr val="FFFFFF">
              <a:alpha val="67059"/>
            </a:srgbClr>
          </a:solidFill>
          <a:ln>
            <a:solidFill>
              <a:srgbClr val="2DC2E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marR="0" lvl="0" indent="0" fontAlgn="auto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1100" b="0" i="1" u="none" strike="noStrike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r>
              <a:rPr lang="ru-RU" dirty="0"/>
              <a:t>Поле создания интерфейса пользователя и логики управления.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352776-0D55-4FFE-8190-B2F409D9D8D0}"/>
              </a:ext>
            </a:extLst>
          </p:cNvPr>
          <p:cNvSpPr txBox="1"/>
          <p:nvPr/>
        </p:nvSpPr>
        <p:spPr>
          <a:xfrm>
            <a:off x="576438" y="5425773"/>
            <a:ext cx="1524000" cy="366575"/>
          </a:xfrm>
          <a:prstGeom prst="wedgeRectCallout">
            <a:avLst>
              <a:gd name="adj1" fmla="val 32331"/>
              <a:gd name="adj2" fmla="val 117933"/>
            </a:avLst>
          </a:prstGeom>
          <a:solidFill>
            <a:srgbClr val="FFFFFF">
              <a:alpha val="67059"/>
            </a:srgbClr>
          </a:solidFill>
          <a:ln>
            <a:solidFill>
              <a:srgbClr val="2DC2E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marR="0" lvl="0" indent="0" fontAlgn="auto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1100" b="0" i="1" u="none" strike="noStrike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r>
              <a:rPr lang="ru-RU" dirty="0"/>
              <a:t>Переключение между формами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74CBE8-20A0-4E79-97E6-8AD2BEBB0869}"/>
              </a:ext>
            </a:extLst>
          </p:cNvPr>
          <p:cNvSpPr txBox="1"/>
          <p:nvPr/>
        </p:nvSpPr>
        <p:spPr>
          <a:xfrm>
            <a:off x="334964" y="97101"/>
            <a:ext cx="1152207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3200" dirty="0">
                <a:latin typeface="Lato Thin" panose="020B0604020202020204" charset="0"/>
                <a:cs typeface="Lato Thin" panose="020B0604020202020204" charset="0"/>
              </a:rPr>
              <a:t>Интерфейс конструктора конфигураций и </a:t>
            </a:r>
            <a:r>
              <a:rPr lang="en-US" sz="3200" dirty="0">
                <a:latin typeface="Lato Thin" panose="020B0604020202020204" charset="0"/>
                <a:cs typeface="Lato Thin" panose="020B0604020202020204" charset="0"/>
              </a:rPr>
              <a:t>UI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75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61C7D418-26A7-8804-A1C5-4FC92CF8A2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2287" y="-1"/>
            <a:ext cx="2572075" cy="5373686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81142C0-9C8B-8C98-E5F2-0EC91A040A0A}"/>
              </a:ext>
            </a:extLst>
          </p:cNvPr>
          <p:cNvSpPr/>
          <p:nvPr/>
        </p:nvSpPr>
        <p:spPr>
          <a:xfrm>
            <a:off x="5007728" y="1838758"/>
            <a:ext cx="1863518" cy="458465"/>
          </a:xfrm>
          <a:prstGeom prst="rect">
            <a:avLst/>
          </a:prstGeom>
          <a:noFill/>
          <a:ln w="38100">
            <a:solidFill>
              <a:schemeClr val="bg1"/>
            </a:solidFill>
            <a:prstDash val="sysDot"/>
          </a:ln>
          <a:effectLst>
            <a:glow rad="215900">
              <a:srgbClr val="2DC2EF">
                <a:alpha val="8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3C43683-CF7D-BA4A-A1D3-2F200B2162B3}"/>
              </a:ext>
            </a:extLst>
          </p:cNvPr>
          <p:cNvSpPr/>
          <p:nvPr/>
        </p:nvSpPr>
        <p:spPr>
          <a:xfrm>
            <a:off x="7741167" y="-395111"/>
            <a:ext cx="4733055" cy="78006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3B01D62A-20EA-B1EE-C1E6-31931EE77368}"/>
              </a:ext>
            </a:extLst>
          </p:cNvPr>
          <p:cNvGrpSpPr>
            <a:grpSpLocks noChangeAspect="1"/>
          </p:cNvGrpSpPr>
          <p:nvPr/>
        </p:nvGrpSpPr>
        <p:grpSpPr>
          <a:xfrm>
            <a:off x="7769622" y="0"/>
            <a:ext cx="4416111" cy="3126096"/>
            <a:chOff x="7684445" y="217467"/>
            <a:chExt cx="4501168" cy="3186307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CD250801-EE0A-DA03-0174-2A58C955E40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684445" y="217467"/>
              <a:ext cx="4501168" cy="3186307"/>
            </a:xfrm>
            <a:prstGeom prst="rect">
              <a:avLst/>
            </a:prstGeom>
            <a:noFill/>
            <a:effectLst>
              <a:reflection blurRad="38100" stA="88000" endPos="55000" dist="508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72809604-E579-D437-38F6-DDE1409E974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987089" y="1332100"/>
              <a:ext cx="1123134" cy="1082490"/>
              <a:chOff x="8240943" y="1477950"/>
              <a:chExt cx="1341854" cy="1293294"/>
            </a:xfrm>
          </p:grpSpPr>
          <p:sp>
            <p:nvSpPr>
              <p:cNvPr id="11" name="Овал 10">
                <a:extLst>
                  <a:ext uri="{FF2B5EF4-FFF2-40B4-BE49-F238E27FC236}">
                    <a16:creationId xmlns:a16="http://schemas.microsoft.com/office/drawing/2014/main" id="{9E1D8788-C991-88BD-1102-F7CE094BFA4B}"/>
                  </a:ext>
                </a:extLst>
              </p:cNvPr>
              <p:cNvSpPr/>
              <p:nvPr/>
            </p:nvSpPr>
            <p:spPr>
              <a:xfrm>
                <a:off x="8279409" y="1487806"/>
                <a:ext cx="1264920" cy="126492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5957646-DF05-BAD3-68C7-3EEBF7B985DA}"/>
                  </a:ext>
                </a:extLst>
              </p:cNvPr>
              <p:cNvSpPr txBox="1"/>
              <p:nvPr/>
            </p:nvSpPr>
            <p:spPr>
              <a:xfrm rot="16200000">
                <a:off x="8265223" y="1453670"/>
                <a:ext cx="1293294" cy="1341854"/>
              </a:xfrm>
              <a:prstGeom prst="ellipse">
                <a:avLst/>
              </a:prstGeom>
              <a:noFill/>
            </p:spPr>
            <p:txBody>
              <a:bodyPr wrap="square" lIns="0" tIns="0" rIns="0" bIns="0">
                <a:prstTxWarp prst="textCircle">
                  <a:avLst>
                    <a:gd name="adj" fmla="val 10845774"/>
                  </a:avLst>
                </a:prstTxWarp>
                <a:spAutoFit/>
              </a:bodyPr>
              <a:lstStyle/>
              <a:p>
                <a:pPr algn="ctr"/>
                <a:r>
                  <a:rPr lang="ru-RU" sz="1600" dirty="0">
                    <a:solidFill>
                      <a:srgbClr val="800000"/>
                    </a:solidFill>
                  </a:rPr>
                  <a:t>Конфигурация для ТСД</a:t>
                </a:r>
              </a:p>
            </p:txBody>
          </p:sp>
          <p:sp>
            <p:nvSpPr>
              <p:cNvPr id="4" name="Овал 3">
                <a:extLst>
                  <a:ext uri="{FF2B5EF4-FFF2-40B4-BE49-F238E27FC236}">
                    <a16:creationId xmlns:a16="http://schemas.microsoft.com/office/drawing/2014/main" id="{8A5C7888-F322-FB44-30C5-2823B415BE9B}"/>
                  </a:ext>
                </a:extLst>
              </p:cNvPr>
              <p:cNvSpPr/>
              <p:nvPr/>
            </p:nvSpPr>
            <p:spPr>
              <a:xfrm>
                <a:off x="8878688" y="2088447"/>
                <a:ext cx="66362" cy="66362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7" name="Рисунок 6">
                <a:extLst>
                  <a:ext uri="{FF2B5EF4-FFF2-40B4-BE49-F238E27FC236}">
                    <a16:creationId xmlns:a16="http://schemas.microsoft.com/office/drawing/2014/main" id="{192548D2-C14A-D0EC-2915-E946EFF9F4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biLevel thresh="25000"/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-100000" contras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611537" y="2206305"/>
                <a:ext cx="600664" cy="101362"/>
              </a:xfrm>
              <a:prstGeom prst="rect">
                <a:avLst/>
              </a:prstGeom>
            </p:spPr>
          </p:pic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CDEA9E1D-925B-0CF6-8C3E-C4FA9608E2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737549" y="1790410"/>
                <a:ext cx="348641" cy="272289"/>
              </a:xfrm>
              <a:prstGeom prst="rect">
                <a:avLst/>
              </a:prstGeom>
            </p:spPr>
          </p:pic>
        </p:grpSp>
      </p:grp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94D0835A-5AA5-4646-3AAC-24F9BF48324B}"/>
              </a:ext>
            </a:extLst>
          </p:cNvPr>
          <p:cNvSpPr/>
          <p:nvPr/>
        </p:nvSpPr>
        <p:spPr>
          <a:xfrm>
            <a:off x="7741167" y="1493"/>
            <a:ext cx="3352649" cy="6856505"/>
          </a:xfrm>
          <a:prstGeom prst="rect">
            <a:avLst/>
          </a:prstGeom>
          <a:gradFill>
            <a:gsLst>
              <a:gs pos="3000">
                <a:schemeClr val="tx1">
                  <a:alpha val="93000"/>
                </a:schemeClr>
              </a:gs>
              <a:gs pos="83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759BAAA-2268-2C54-C5AC-6210755339F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61" b="99783" l="10000" r="90000">
                        <a14:foregroundMark x1="47536" y1="10435" x2="51884" y2="6957"/>
                        <a14:foregroundMark x1="51884" y1="6957" x2="55580" y2="8261"/>
                        <a14:foregroundMark x1="55580" y1="8261" x2="58406" y2="11522"/>
                        <a14:foregroundMark x1="9638" y1="71522" x2="9855" y2="89783"/>
                        <a14:foregroundMark x1="9855" y1="89783" x2="19130" y2="96196"/>
                        <a14:foregroundMark x1="19130" y1="96196" x2="40362" y2="96413"/>
                        <a14:foregroundMark x1="40362" y1="96413" x2="60362" y2="96087"/>
                        <a14:foregroundMark x1="60362" y1="96087" x2="69130" y2="96630"/>
                        <a14:foregroundMark x1="69130" y1="96630" x2="74565" y2="95109"/>
                        <a14:foregroundMark x1="74565" y1="95109" x2="80942" y2="88804"/>
                        <a14:foregroundMark x1="77101" y1="98913" x2="25362" y2="99783"/>
                        <a14:foregroundMark x1="25362" y1="99783" x2="42536" y2="99565"/>
                        <a14:foregroundMark x1="42536" y1="99565" x2="47899" y2="99783"/>
                        <a14:foregroundMark x1="82174" y1="67283" x2="82246" y2="683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0000" flipH="1">
            <a:off x="7523102" y="1523201"/>
            <a:ext cx="5860772" cy="3907181"/>
          </a:xfrm>
          <a:prstGeom prst="rect">
            <a:avLst/>
          </a:prstGeom>
        </p:spPr>
      </p:pic>
      <p:sp>
        <p:nvSpPr>
          <p:cNvPr id="6" name="Объект 5">
            <a:extLst>
              <a:ext uri="{FF2B5EF4-FFF2-40B4-BE49-F238E27FC236}">
                <a16:creationId xmlns:a16="http://schemas.microsoft.com/office/drawing/2014/main" id="{67FBEAA1-E632-476F-D300-EFBAD45387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3" y="1"/>
            <a:ext cx="4809192" cy="5373686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spcAft>
                <a:spcPts val="2400"/>
              </a:spcAft>
              <a:buNone/>
            </a:pPr>
            <a:r>
              <a:rPr lang="ru-RU" sz="4000" dirty="0">
                <a:solidFill>
                  <a:schemeClr val="bg1">
                    <a:lumMod val="85000"/>
                  </a:schemeClr>
                </a:solidFill>
              </a:rPr>
              <a:t>Лицензирование</a:t>
            </a:r>
            <a:endParaRPr lang="en-US" sz="4000" dirty="0">
              <a:solidFill>
                <a:schemeClr val="bg1">
                  <a:lumMod val="85000"/>
                </a:schemeClr>
              </a:solidFill>
            </a:endParaRPr>
          </a:p>
          <a:p>
            <a:pPr marL="355600" indent="-355600">
              <a:spcBef>
                <a:spcPts val="0"/>
              </a:spcBef>
              <a:spcAft>
                <a:spcPts val="2400"/>
              </a:spcAft>
              <a:buClr>
                <a:schemeClr val="bg1"/>
              </a:buClr>
              <a:buSzPct val="150000"/>
              <a:buBlip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</a:buBlip>
            </a:pPr>
            <a:r>
              <a:rPr lang="ru-RU" dirty="0"/>
              <a:t>Разрабатывайте собственные конфигурации в Мастере конфигураций</a:t>
            </a:r>
            <a:endParaRPr lang="en-US" dirty="0"/>
          </a:p>
          <a:p>
            <a:pPr marL="355600" lvl="0" indent="-355600">
              <a:spcBef>
                <a:spcPts val="0"/>
              </a:spcBef>
              <a:spcAft>
                <a:spcPts val="2400"/>
              </a:spcAft>
              <a:buClr>
                <a:schemeClr val="bg1"/>
              </a:buClr>
              <a:buSzPct val="150000"/>
              <a:buBlip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</a:buBlip>
            </a:pPr>
            <a:r>
              <a:rPr lang="ru-RU" dirty="0"/>
              <a:t>Покупайте готовые конфигурации в Магазине бизнес-процессов</a:t>
            </a:r>
          </a:p>
          <a:p>
            <a:pPr marL="355600" indent="-355600">
              <a:spcBef>
                <a:spcPts val="0"/>
              </a:spcBef>
              <a:spcAft>
                <a:spcPts val="2400"/>
              </a:spcAft>
              <a:buClr>
                <a:schemeClr val="bg1"/>
              </a:buClr>
              <a:buSzPct val="150000"/>
              <a:buBlip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</a:buBlip>
            </a:pPr>
            <a:r>
              <a:rPr lang="ru-RU" dirty="0"/>
              <a:t>Продавайте свои готовые конфигурации в Магазине бизнес-процессов</a:t>
            </a: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08B9788B-CCE9-13A8-D4BE-0ECCDF30DC1E}"/>
              </a:ext>
            </a:extLst>
          </p:cNvPr>
          <p:cNvGrpSpPr>
            <a:grpSpLocks noChangeAspect="1"/>
          </p:cNvGrpSpPr>
          <p:nvPr/>
        </p:nvGrpSpPr>
        <p:grpSpPr>
          <a:xfrm>
            <a:off x="7638022" y="4702628"/>
            <a:ext cx="5114625" cy="2481941"/>
            <a:chOff x="5954266" y="3965691"/>
            <a:chExt cx="7014283" cy="3403777"/>
          </a:xfrm>
        </p:grpSpPr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F7D30017-CEF7-07B4-D128-D3CDD408D93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954266" y="3965691"/>
              <a:ext cx="7014283" cy="3403777"/>
              <a:chOff x="5954266" y="3965691"/>
              <a:chExt cx="7014283" cy="3403777"/>
            </a:xfrm>
          </p:grpSpPr>
          <p:pic>
            <p:nvPicPr>
              <p:cNvPr id="1032" name="Picture 8">
                <a:extLst>
                  <a:ext uri="{FF2B5EF4-FFF2-40B4-BE49-F238E27FC236}">
                    <a16:creationId xmlns:a16="http://schemas.microsoft.com/office/drawing/2014/main" id="{5D2AEB4D-6266-8476-CA21-6177ED0A990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 cstate="screen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0" b="100000" l="4107" r="92930">
                            <a14:foregroundMark x1="19560" y1="26702" x2="8298" y2="39529"/>
                            <a14:foregroundMark x1="8298" y1="39529" x2="4191" y2="48604"/>
                            <a14:foregroundMark x1="9907" y1="58813" x2="13082" y2="64485"/>
                            <a14:foregroundMark x1="4191" y1="48604" x2="9102" y2="57417"/>
                            <a14:foregroundMark x1="13040" y1="71291" x2="13040" y2="73647"/>
                            <a14:foregroundMark x1="13082" y1="64485" x2="13040" y2="71030"/>
                            <a14:foregroundMark x1="13421" y1="73647" x2="14479" y2="65183"/>
                            <a14:foregroundMark x1="14479" y1="65183" x2="20406" y2="52618"/>
                            <a14:foregroundMark x1="20406" y1="52618" x2="34081" y2="55846"/>
                            <a14:foregroundMark x1="34081" y1="55846" x2="51863" y2="70332"/>
                            <a14:foregroundMark x1="51863" y1="70332" x2="74174" y2="80017"/>
                            <a14:foregroundMark x1="24174" y1="31588" x2="23539" y2="18063"/>
                            <a14:foregroundMark x1="23539" y1="18063" x2="37934" y2="16143"/>
                            <a14:foregroundMark x1="37934" y1="16143" x2="61008" y2="20593"/>
                            <a14:foregroundMark x1="61008" y1="20593" x2="69179" y2="28621"/>
                            <a14:foregroundMark x1="69179" y1="28621" x2="68078" y2="43630"/>
                            <a14:foregroundMark x1="42506" y1="49651" x2="49450" y2="49738"/>
                            <a14:foregroundMark x1="49450" y1="49738" x2="77265" y2="39878"/>
                            <a14:foregroundMark x1="77265" y1="39878" x2="91109" y2="30192"/>
                            <a14:foregroundMark x1="92930" y1="29319" x2="92803" y2="38482"/>
                            <a14:foregroundMark x1="71380" y1="80890" x2="73624" y2="87435"/>
                            <a14:foregroundMark x1="10881" y1="77225" x2="14564" y2="71990"/>
                            <a14:foregroundMark x1="40262" y1="68237" x2="43311" y2="68237"/>
                            <a14:foregroundMark x1="4996" y1="42234" x2="4149" y2="43368"/>
                            <a14:foregroundMark x1="71126" y1="23037" x2="74598" y2="24433"/>
                            <a14:foregroundMark x1="15072" y1="69983" x2="15665" y2="71117"/>
                            <a14:foregroundMark x1="71338" y1="82286" x2="71338" y2="85166"/>
                            <a14:foregroundMark x1="24555" y1="62565" x2="25699" y2="62914"/>
                            <a14:foregroundMark x1="77307" y1="98080" x2="76672" y2="94415"/>
                            <a14:foregroundMark x1="74132" y1="94154" x2="74386" y2="96771"/>
                            <a14:foregroundMark x1="72862" y1="96946" x2="76926" y2="98953"/>
                            <a14:foregroundMark x1="74217" y1="97906" x2="76334" y2="99040"/>
                            <a14:foregroundMark x1="72777" y1="97120" x2="73201" y2="97382"/>
                            <a14:foregroundMark x1="73243" y1="97644" x2="74259" y2="98429"/>
                            <a14:foregroundMark x1="72862" y1="96946" x2="73116" y2="97469"/>
                            <a14:foregroundMark x1="73074" y1="97382" x2="72820" y2="96946"/>
                            <a14:foregroundMark x1="72227" y1="87260" x2="74301" y2="90750"/>
                            <a14:foregroundMark x1="77053" y1="91361" x2="78704" y2="87522"/>
                            <a14:foregroundMark x1="78789" y1="87958" x2="76588" y2="91798"/>
                            <a14:foregroundMark x1="79467" y1="78098" x2="79551" y2="85689"/>
                            <a14:foregroundMark x1="79594" y1="78098" x2="81626" y2="72513"/>
                            <a14:foregroundMark x1="89119" y1="51483" x2="90771" y2="47033"/>
                            <a14:foregroundMark x1="12151" y1="71291" x2="12574" y2="72600"/>
                            <a14:foregroundMark x1="15876" y1="71291" x2="12151" y2="71815"/>
                            <a14:foregroundMark x1="11685" y1="72600" x2="16046" y2="72775"/>
                            <a14:foregroundMark x1="15326" y1="73386" x2="12828" y2="74346"/>
                            <a14:foregroundMark x1="13336" y1="74346" x2="14395" y2="74520"/>
                            <a14:foregroundMark x1="11770" y1="73037" x2="12828" y2="74171"/>
                            <a14:foregroundMark x1="14776" y1="69197" x2="14903" y2="68412"/>
                            <a14:foregroundMark x1="14818" y1="67016" x2="14691" y2="67801"/>
                            <a14:foregroundMark x1="14903" y1="67714" x2="17358" y2="61955"/>
                            <a14:foregroundMark x1="11262" y1="65009" x2="12955" y2="67452"/>
                            <a14:foregroundMark x1="10076" y1="61082" x2="10330" y2="63089"/>
                            <a14:foregroundMark x1="84763" y1="4208" x2="85986" y2="4887"/>
                            <a14:foregroundMark x1="85436" y1="3927" x2="85353" y2="3867"/>
                            <a14:foregroundMark x1="85125" y1="3999" x2="85775" y2="4188"/>
                            <a14:foregroundMark x1="85817" y1="4276" x2="85198" y2="3957"/>
                            <a14:foregroundMark x1="80991" y1="7370" x2="83916" y2="6365"/>
                            <a14:foregroundMark x1="85459" y1="3853" x2="81885" y2="4858"/>
                            <a14:foregroundMark x1="84972" y1="3853" x2="82859" y2="3183"/>
                            <a14:foregroundMark x1="85215" y1="3518" x2="83103" y2="3015"/>
                            <a14:foregroundMark x1="86596" y1="6365" x2="86840" y2="8710"/>
                            <a14:foregroundMark x1="73274" y1="95310" x2="74330" y2="94975"/>
                            <a14:backgroundMark x1="18459" y1="61693" x2="28874" y2="70419"/>
                            <a14:backgroundMark x1="28874" y1="70419" x2="35267" y2="72251"/>
                            <a14:backgroundMark x1="72396" y1="96859" x2="72100" y2="96073"/>
                            <a14:backgroundMark x1="76249" y1="99913" x2="76249" y2="99913"/>
                            <a14:backgroundMark x1="78577" y1="99127" x2="77985" y2="99913"/>
                            <a14:backgroundMark x1="73836" y1="99564" x2="74174" y2="99913"/>
                            <a14:backgroundMark x1="77519" y1="99389" x2="76926" y2="99913"/>
                            <a14:backgroundMark x1="74513" y1="99738" x2="75064" y2="99913"/>
                            <a14:backgroundMark x1="78196" y1="99040" x2="77350" y2="99913"/>
                            <a14:backgroundMark x1="12786" y1="70070" x2="12320" y2="69895"/>
                            <a14:backgroundMark x1="14268" y1="74956" x2="15792" y2="74956"/>
                            <a14:backgroundMark x1="12108" y1="76527" x2="16215" y2="78621"/>
                            <a14:backgroundMark x1="8806" y1="57853" x2="9526" y2="59424"/>
                            <a14:backgroundMark x1="9865" y1="58639" x2="9738" y2="59337"/>
                            <a14:backgroundMark x1="12108" y1="75131" x2="12616" y2="75393"/>
                            <a14:backgroundMark x1="11092" y1="76353" x2="11516" y2="76003"/>
                            <a14:backgroundMark x1="10415" y1="77400" x2="12235" y2="76091"/>
                            <a14:backgroundMark x1="10923" y1="75480" x2="12320" y2="75829"/>
                            <a14:backgroundMark x1="10330" y1="78010" x2="12193" y2="75654"/>
                            <a14:backgroundMark x1="11558" y1="75305" x2="12616" y2="76091"/>
                            <a14:backgroundMark x1="10923" y1="76614" x2="11304" y2="77138"/>
                            <a14:backgroundMark x1="25751" y1="7705" x2="51747" y2="4020"/>
                            <a14:backgroundMark x1="51747" y1="4020" x2="76767" y2="6700"/>
                            <a14:backgroundMark x1="84845" y1="2036" x2="86921" y2="838"/>
                            <a14:backgroundMark x1="76767" y1="6700" x2="81570" y2="3927"/>
                            <a14:backgroundMark x1="86921" y1="838" x2="87246" y2="100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5954266" y="3965691"/>
                <a:ext cx="7014283" cy="3403777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9" name="Прямая соединительная линия 8">
                <a:extLst>
                  <a:ext uri="{FF2B5EF4-FFF2-40B4-BE49-F238E27FC236}">
                    <a16:creationId xmlns:a16="http://schemas.microsoft.com/office/drawing/2014/main" id="{0C97E185-CBB9-C612-B188-B221F54BC7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42031" y="5854086"/>
                <a:ext cx="5133718" cy="911810"/>
              </a:xfrm>
              <a:prstGeom prst="line">
                <a:avLst/>
              </a:prstGeom>
              <a:ln w="38100" cap="rnd">
                <a:solidFill>
                  <a:schemeClr val="bg2">
                    <a:lumMod val="75000"/>
                    <a:alpha val="72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Прямая соединительная линия 16">
                <a:extLst>
                  <a:ext uri="{FF2B5EF4-FFF2-40B4-BE49-F238E27FC236}">
                    <a16:creationId xmlns:a16="http://schemas.microsoft.com/office/drawing/2014/main" id="{089FF7B7-BA3B-8A44-C950-E53C79DE68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42031" y="5434591"/>
                <a:ext cx="0" cy="419494"/>
              </a:xfrm>
              <a:prstGeom prst="line">
                <a:avLst/>
              </a:prstGeom>
              <a:ln w="38100" cap="rnd">
                <a:solidFill>
                  <a:schemeClr val="bg2">
                    <a:lumMod val="75000"/>
                    <a:alpha val="72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2" name="Рисунок 21">
                <a:extLst>
                  <a:ext uri="{FF2B5EF4-FFF2-40B4-BE49-F238E27FC236}">
                    <a16:creationId xmlns:a16="http://schemas.microsoft.com/office/drawing/2014/main" id="{9850DD68-A855-BCDE-9338-09C26C865A6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3614" t="-11393" r="-3614" b="-11393"/>
              <a:stretch/>
            </p:blipFill>
            <p:spPr>
              <a:xfrm>
                <a:off x="6219979" y="5534631"/>
                <a:ext cx="1257765" cy="441997"/>
              </a:xfrm>
              <a:prstGeom prst="rect">
                <a:avLst/>
              </a:prstGeom>
              <a:solidFill>
                <a:srgbClr val="0070C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scene3d>
                <a:camera prst="perspectiveLeft" fov="0">
                  <a:rot lat="1080000" lon="1560000" rev="21534000"/>
                </a:camera>
                <a:lightRig rig="threePt" dir="t"/>
              </a:scene3d>
              <a:sp3d extrusionH="38100">
                <a:bevelT w="0" h="0"/>
                <a:bevelB w="0" h="0"/>
                <a:extrusionClr>
                  <a:schemeClr val="bg1"/>
                </a:extrusionClr>
                <a:contourClr>
                  <a:schemeClr val="bg1"/>
                </a:contourClr>
              </a:sp3d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:a16="http://schemas.microsoft.com/office/drawing/2014/main" id="{CE2D7675-B5BD-797D-BD9F-6EA1BD76F9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532342" y="6309991"/>
                <a:ext cx="764935" cy="316530"/>
              </a:xfrm>
              <a:prstGeom prst="rect">
                <a:avLst/>
              </a:prstGeom>
              <a:solidFill>
                <a:srgbClr val="0070C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scene3d>
                <a:camera prst="perspectiveLeft" fov="0">
                  <a:rot lat="1080000" lon="1560000" rev="21534000"/>
                </a:camera>
                <a:lightRig rig="threePt" dir="t"/>
              </a:scene3d>
              <a:sp3d extrusionH="38100">
                <a:bevelT w="0" h="0"/>
                <a:bevelB w="0" h="0"/>
                <a:extrusionClr>
                  <a:schemeClr val="bg1"/>
                </a:extrusionClr>
                <a:contourClr>
                  <a:schemeClr val="bg1"/>
                </a:contourClr>
              </a:sp3d>
            </p:spPr>
          </p:pic>
        </p:grpSp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id="{B9795D3F-5AEE-7B91-7D01-2775B702B2D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284616" y="4035739"/>
              <a:ext cx="3718731" cy="1487379"/>
              <a:chOff x="5981696" y="4031655"/>
              <a:chExt cx="4645951" cy="1858239"/>
            </a:xfrm>
          </p:grpSpPr>
          <p:grpSp>
            <p:nvGrpSpPr>
              <p:cNvPr id="33" name="Группа 32">
                <a:extLst>
                  <a:ext uri="{FF2B5EF4-FFF2-40B4-BE49-F238E27FC236}">
                    <a16:creationId xmlns:a16="http://schemas.microsoft.com/office/drawing/2014/main" id="{8FC0C235-97A5-EFDC-5C2D-37A5AF790A0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981696" y="4031655"/>
                <a:ext cx="4645951" cy="1858239"/>
                <a:chOff x="2700713" y="3056537"/>
                <a:chExt cx="4081085" cy="1632310"/>
              </a:xfrm>
            </p:grpSpPr>
            <p:pic>
              <p:nvPicPr>
                <p:cNvPr id="1034" name="Picture 10">
                  <a:extLst>
                    <a:ext uri="{FF2B5EF4-FFF2-40B4-BE49-F238E27FC236}">
                      <a16:creationId xmlns:a16="http://schemas.microsoft.com/office/drawing/2014/main" id="{AA53F50D-9319-3C41-23BD-EDFC59BE68D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5" cstate="screen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rightnessContrast bright="-21000" contrast="44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2700713" y="3056537"/>
                  <a:ext cx="4081085" cy="1632310"/>
                </a:xfrm>
                <a:prstGeom prst="ellipse">
                  <a:avLst/>
                </a:prstGeom>
                <a:noFill/>
                <a:scene3d>
                  <a:camera prst="perspectiveRelaxedModerately" fov="1200000"/>
                  <a:lightRig rig="threePt" dir="t"/>
                </a:scene3d>
                <a:sp3d prstMaterial="flat">
                  <a:bevelT w="6350" h="44450"/>
                  <a:bevelB w="25400" h="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7" name="Прямоугольник 26">
                  <a:extLst>
                    <a:ext uri="{FF2B5EF4-FFF2-40B4-BE49-F238E27FC236}">
                      <a16:creationId xmlns:a16="http://schemas.microsoft.com/office/drawing/2014/main" id="{B59B6901-ABA7-72FB-B3B3-98EB47AE5F69}"/>
                    </a:ext>
                  </a:extLst>
                </p:cNvPr>
                <p:cNvSpPr/>
                <p:nvPr/>
              </p:nvSpPr>
              <p:spPr>
                <a:xfrm rot="21540000">
                  <a:off x="4209684" y="3629364"/>
                  <a:ext cx="1058364" cy="462547"/>
                </a:xfrm>
                <a:prstGeom prst="rect">
                  <a:avLst/>
                </a:prstGeom>
                <a:noFill/>
                <a:scene3d>
                  <a:camera prst="perspectiveRelaxed" fov="7200000">
                    <a:rot lat="18573604" lon="0" rev="21480000"/>
                  </a:camera>
                  <a:lightRig rig="threePt" dir="t"/>
                </a:scene3d>
              </p:spPr>
              <p:txBody>
                <a:bodyPr wrap="square" lIns="91440" tIns="45720" rIns="91440" bIns="45720">
                  <a:prstTxWarp prst="textCircle">
                    <a:avLst>
                      <a:gd name="adj" fmla="val 10853317"/>
                    </a:avLst>
                  </a:prstTxWarp>
                  <a:spAutoFit/>
                </a:bodyPr>
                <a:lstStyle/>
                <a:p>
                  <a:pPr algn="ctr"/>
                  <a:r>
                    <a:rPr lang="ru-RU" sz="1600" dirty="0"/>
                    <a:t>1С</a:t>
                  </a:r>
                  <a:r>
                    <a:rPr lang="en-US" sz="1600" dirty="0"/>
                    <a:t>: </a:t>
                  </a:r>
                  <a:r>
                    <a:rPr lang="ru-RU" sz="1600" dirty="0" err="1"/>
                    <a:t>Помарочная</a:t>
                  </a:r>
                  <a:r>
                    <a:rPr lang="ru-RU" sz="1600" dirty="0"/>
                    <a:t> инвентаризация алкоголя </a:t>
                  </a:r>
                </a:p>
              </p:txBody>
            </p:sp>
            <p:pic>
              <p:nvPicPr>
                <p:cNvPr id="28" name="Рисунок 27">
                  <a:extLst>
                    <a:ext uri="{FF2B5EF4-FFF2-40B4-BE49-F238E27FC236}">
                      <a16:creationId xmlns:a16="http://schemas.microsoft.com/office/drawing/2014/main" id="{2CF8350E-E3EE-7E84-0614-55350604577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 cstate="screen">
                  <a:biLevel thresh="25000"/>
                  <a:extLst>
                    <a:ext uri="{BEBA8EAE-BF5A-486C-A8C5-ECC9F3942E4B}">
                      <a14:imgProps xmlns:a14="http://schemas.microsoft.com/office/drawing/2010/main">
                        <a14:imgLayer r:embed="rId18">
                          <a14:imgEffect>
                            <a14:brightnessContrast bright="-100000" contrast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4625109" y="3826370"/>
                  <a:ext cx="535709" cy="53358"/>
                </a:xfrm>
                <a:prstGeom prst="rect">
                  <a:avLst/>
                </a:prstGeom>
                <a:scene3d>
                  <a:camera prst="perspectiveRelaxed">
                    <a:rot lat="18814546" lon="1784837" rev="19350564"/>
                  </a:camera>
                  <a:lightRig rig="threePt" dir="t"/>
                </a:scene3d>
              </p:spPr>
            </p:pic>
          </p:grpSp>
          <p:grpSp>
            <p:nvGrpSpPr>
              <p:cNvPr id="32" name="Группа 31">
                <a:extLst>
                  <a:ext uri="{FF2B5EF4-FFF2-40B4-BE49-F238E27FC236}">
                    <a16:creationId xmlns:a16="http://schemas.microsoft.com/office/drawing/2014/main" id="{87994766-AB90-9E15-2999-4FD5D6C9198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248373" y="4871391"/>
                <a:ext cx="107156" cy="115888"/>
                <a:chOff x="4683822" y="3775075"/>
                <a:chExt cx="107156" cy="115888"/>
              </a:xfrm>
            </p:grpSpPr>
            <p:sp>
              <p:nvSpPr>
                <p:cNvPr id="29" name="Прямоугольник: скругленные углы 28">
                  <a:extLst>
                    <a:ext uri="{FF2B5EF4-FFF2-40B4-BE49-F238E27FC236}">
                      <a16:creationId xmlns:a16="http://schemas.microsoft.com/office/drawing/2014/main" id="{DDE0469C-4765-FB44-8561-234B03C8C064}"/>
                    </a:ext>
                  </a:extLst>
                </p:cNvPr>
                <p:cNvSpPr/>
                <p:nvPr/>
              </p:nvSpPr>
              <p:spPr>
                <a:xfrm>
                  <a:off x="4683822" y="3775075"/>
                  <a:ext cx="107156" cy="115888"/>
                </a:xfrm>
                <a:prstGeom prst="roundRect">
                  <a:avLst>
                    <a:gd name="adj" fmla="val 27078"/>
                  </a:avLst>
                </a:pr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0" name="Прямоугольник: скругленные углы 29">
                  <a:extLst>
                    <a:ext uri="{FF2B5EF4-FFF2-40B4-BE49-F238E27FC236}">
                      <a16:creationId xmlns:a16="http://schemas.microsoft.com/office/drawing/2014/main" id="{FF2CABF0-65B6-49E4-CBB4-74002947CEA6}"/>
                    </a:ext>
                  </a:extLst>
                </p:cNvPr>
                <p:cNvSpPr/>
                <p:nvPr/>
              </p:nvSpPr>
              <p:spPr>
                <a:xfrm flipH="1">
                  <a:off x="4700885" y="3781754"/>
                  <a:ext cx="21600" cy="108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1" name="Прямоугольник: скругленные углы 30">
                  <a:extLst>
                    <a:ext uri="{FF2B5EF4-FFF2-40B4-BE49-F238E27FC236}">
                      <a16:creationId xmlns:a16="http://schemas.microsoft.com/office/drawing/2014/main" id="{95E4B89C-A054-AE52-3537-95D49E2420F0}"/>
                    </a:ext>
                  </a:extLst>
                </p:cNvPr>
                <p:cNvSpPr/>
                <p:nvPr/>
              </p:nvSpPr>
              <p:spPr>
                <a:xfrm flipH="1">
                  <a:off x="4766069" y="3781754"/>
                  <a:ext cx="10800" cy="108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</p:grp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F605C46A-3BAA-EAB9-F301-C90C29509173}"/>
              </a:ext>
            </a:extLst>
          </p:cNvPr>
          <p:cNvCxnSpPr>
            <a:cxnSpLocks/>
          </p:cNvCxnSpPr>
          <p:nvPr/>
        </p:nvCxnSpPr>
        <p:spPr>
          <a:xfrm>
            <a:off x="334963" y="5373687"/>
            <a:ext cx="8128000" cy="0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AF0BFE5D-2DBD-1EF3-D8A5-B137528F7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30706" y="5318440"/>
            <a:ext cx="8745537" cy="1484311"/>
          </a:xfrm>
        </p:spPr>
        <p:txBody>
          <a:bodyPr>
            <a:normAutofit/>
          </a:bodyPr>
          <a:lstStyle/>
          <a:p>
            <a:pPr algn="ctr"/>
            <a:r>
              <a:rPr lang="ru-RU" noProof="0" dirty="0"/>
              <a:t>CTsoft Enterprise </a:t>
            </a:r>
            <a:br>
              <a:rPr lang="ru-RU" noProof="0" dirty="0"/>
            </a:br>
            <a:r>
              <a:rPr lang="ru-RU" noProof="0" dirty="0"/>
              <a:t>и «Его Величество» Бизнес</a:t>
            </a:r>
            <a:r>
              <a:rPr lang="en-US" noProof="0" dirty="0"/>
              <a:t>-</a:t>
            </a:r>
            <a:r>
              <a:rPr lang="ru-RU" noProof="0" dirty="0"/>
              <a:t>процесс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005573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5" grpId="0" animBg="1"/>
      <p:bldP spid="6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3E984E1E-CB05-8CB1-F66D-C610BB561CE9}"/>
              </a:ext>
            </a:extLst>
          </p:cNvPr>
          <p:cNvGrpSpPr/>
          <p:nvPr/>
        </p:nvGrpSpPr>
        <p:grpSpPr>
          <a:xfrm>
            <a:off x="1300267" y="949170"/>
            <a:ext cx="9248313" cy="3967008"/>
            <a:chOff x="1300267" y="949170"/>
            <a:chExt cx="9248313" cy="3967008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A5B060D-1C14-43E2-9A07-92FD46C11561}"/>
                </a:ext>
              </a:extLst>
            </p:cNvPr>
            <p:cNvSpPr txBox="1"/>
            <p:nvPr/>
          </p:nvSpPr>
          <p:spPr>
            <a:xfrm>
              <a:off x="1300267" y="949170"/>
              <a:ext cx="4908382" cy="836611"/>
            </a:xfrm>
            <a:prstGeom prst="roundRect">
              <a:avLst>
                <a:gd name="adj" fmla="val 27076"/>
              </a:avLst>
            </a:prstGeom>
            <a:solidFill>
              <a:srgbClr val="717171"/>
            </a:solidFill>
          </p:spPr>
          <p:txBody>
            <a:bodyPr wrap="square" lIns="180000" tIns="180000" rIns="180000" bIns="180000" rtlCol="0" anchor="ctr">
              <a:no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dirty="0">
                  <a:solidFill>
                    <a:schemeClr val="bg1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* Демо-доступ без ограничения функционала – 30дней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92DA1C2-D1FF-4BA1-AFC0-D35F72F10E48}"/>
                </a:ext>
              </a:extLst>
            </p:cNvPr>
            <p:cNvSpPr txBox="1"/>
            <p:nvPr/>
          </p:nvSpPr>
          <p:spPr>
            <a:xfrm>
              <a:off x="6285523" y="3424330"/>
              <a:ext cx="2098346" cy="1491848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txBody>
            <a:bodyPr wrap="square" lIns="180000" tIns="180000" rIns="180000" bIns="180000" rtlCol="0" anchor="ctr">
              <a:noAutofit/>
            </a:bodyPr>
            <a:lstStyle/>
            <a:p>
              <a:pPr algn="ctr"/>
              <a:r>
                <a:rPr lang="ru-RU" sz="2400" b="1" dirty="0">
                  <a:solidFill>
                    <a:schemeClr val="bg1">
                      <a:lumMod val="75000"/>
                    </a:schemeClr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28 000 </a:t>
              </a:r>
              <a:r>
                <a:rPr lang="ru-RU" sz="2400" dirty="0">
                  <a:solidFill>
                    <a:schemeClr val="bg1">
                      <a:lumMod val="75000"/>
                    </a:schemeClr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₽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6102485-CB2A-4844-97A5-DC24BFB45AB5}"/>
                </a:ext>
              </a:extLst>
            </p:cNvPr>
            <p:cNvSpPr txBox="1"/>
            <p:nvPr/>
          </p:nvSpPr>
          <p:spPr>
            <a:xfrm>
              <a:off x="6285524" y="1864740"/>
              <a:ext cx="2098344" cy="1491848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txBody>
            <a:bodyPr wrap="none" lIns="180000" tIns="180000" rIns="180000" bIns="180000" rtlCol="0" anchor="ctr">
              <a:noAutofit/>
            </a:bodyPr>
            <a:lstStyle/>
            <a:p>
              <a:pPr algn="ctr"/>
              <a:r>
                <a:rPr lang="ru-RU" sz="2400" b="1" dirty="0">
                  <a:solidFill>
                    <a:schemeClr val="bg1">
                      <a:lumMod val="75000"/>
                    </a:schemeClr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11 200 </a:t>
              </a:r>
              <a:r>
                <a:rPr lang="ru-RU" sz="2400" dirty="0">
                  <a:solidFill>
                    <a:schemeClr val="bg1">
                      <a:lumMod val="75000"/>
                    </a:schemeClr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₽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BEF5126-4409-427D-A7AA-586A0FDBACFE}"/>
                </a:ext>
              </a:extLst>
            </p:cNvPr>
            <p:cNvSpPr txBox="1"/>
            <p:nvPr/>
          </p:nvSpPr>
          <p:spPr>
            <a:xfrm>
              <a:off x="8446008" y="968969"/>
              <a:ext cx="2102572" cy="836611"/>
            </a:xfrm>
            <a:prstGeom prst="roundRect">
              <a:avLst>
                <a:gd name="adj" fmla="val 24474"/>
              </a:avLst>
            </a:prstGeom>
            <a:solidFill>
              <a:srgbClr val="717171"/>
            </a:solidFill>
          </p:spPr>
          <p:txBody>
            <a:bodyPr wrap="square" lIns="180000" tIns="180000" rIns="180000" bIns="180000" rtlCol="0" anchor="ctr">
              <a:no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dirty="0">
                  <a:solidFill>
                    <a:schemeClr val="bg1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Скидка при покупке ТСД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21AF913-C710-4910-A6F7-03C3228348F5}"/>
                </a:ext>
              </a:extLst>
            </p:cNvPr>
            <p:cNvSpPr txBox="1"/>
            <p:nvPr/>
          </p:nvSpPr>
          <p:spPr>
            <a:xfrm>
              <a:off x="8450234" y="1864740"/>
              <a:ext cx="2098346" cy="3051438"/>
            </a:xfrm>
            <a:prstGeom prst="roundRect">
              <a:avLst>
                <a:gd name="adj" fmla="val 10874"/>
              </a:avLst>
            </a:prstGeom>
            <a:solidFill>
              <a:srgbClr val="717171"/>
            </a:solidFill>
          </p:spPr>
          <p:txBody>
            <a:bodyPr wrap="square" lIns="180000" tIns="180000" rIns="180000" bIns="180000" rtlCol="0" anchor="ctr">
              <a:noAutofit/>
            </a:bodyPr>
            <a:lstStyle/>
            <a:p>
              <a:pPr algn="ctr"/>
              <a:r>
                <a:rPr lang="ru-RU" sz="2400" dirty="0">
                  <a:solidFill>
                    <a:schemeClr val="bg1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Звоните!</a:t>
              </a:r>
            </a:p>
          </p:txBody>
        </p:sp>
        <p:sp>
          <p:nvSpPr>
            <p:cNvPr id="33" name="Объект 14">
              <a:extLst>
                <a:ext uri="{FF2B5EF4-FFF2-40B4-BE49-F238E27FC236}">
                  <a16:creationId xmlns:a16="http://schemas.microsoft.com/office/drawing/2014/main" id="{C517E6F9-5606-901C-1F40-7549B98AAD14}"/>
                </a:ext>
              </a:extLst>
            </p:cNvPr>
            <p:cNvSpPr txBox="1">
              <a:spLocks/>
            </p:cNvSpPr>
            <p:nvPr/>
          </p:nvSpPr>
          <p:spPr>
            <a:xfrm>
              <a:off x="1300268" y="1864740"/>
              <a:ext cx="4908382" cy="1491848"/>
            </a:xfrm>
            <a:prstGeom prst="roundRect">
              <a:avLst/>
            </a:prstGeom>
            <a:solidFill>
              <a:srgbClr val="717171"/>
            </a:solidFill>
          </p:spPr>
          <p:txBody>
            <a:bodyPr vert="horz" wrap="square" lIns="180000" tIns="180000" rIns="180000" bIns="18000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bg1">
                      <a:lumMod val="75000"/>
                    </a:schemeClr>
                  </a:solidFill>
                  <a:latin typeface="Lato Light" panose="020F0402020204030203" pitchFamily="34" charset="0"/>
                  <a:ea typeface="+mn-ea"/>
                  <a:cs typeface="Lato Light" panose="020F0402020204030203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bg1">
                      <a:lumMod val="75000"/>
                    </a:schemeClr>
                  </a:solidFill>
                  <a:latin typeface="Lato Light" panose="020F0402020204030203" pitchFamily="34" charset="0"/>
                  <a:ea typeface="+mn-ea"/>
                  <a:cs typeface="Lato Light" panose="020F0402020204030203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chemeClr val="bg1">
                      <a:lumMod val="75000"/>
                    </a:schemeClr>
                  </a:solidFill>
                  <a:latin typeface="Lato Light" panose="020F0402020204030203" pitchFamily="34" charset="0"/>
                  <a:ea typeface="+mn-ea"/>
                  <a:cs typeface="Lato Light" panose="020F0402020204030203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bg1">
                      <a:lumMod val="75000"/>
                    </a:schemeClr>
                  </a:solidFill>
                  <a:latin typeface="Lato Light" panose="020F0402020204030203" pitchFamily="34" charset="0"/>
                  <a:ea typeface="+mn-ea"/>
                  <a:cs typeface="Lato Light" panose="020F0402020204030203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bg1">
                      <a:lumMod val="75000"/>
                    </a:schemeClr>
                  </a:solidFill>
                  <a:latin typeface="Lato Light" panose="020F0402020204030203" pitchFamily="34" charset="0"/>
                  <a:ea typeface="+mn-ea"/>
                  <a:cs typeface="Lato Light" panose="020F0402020204030203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ru-RU" sz="1800" dirty="0"/>
                <a:t>Все заявленные режимы</a:t>
              </a:r>
              <a:r>
                <a:rPr lang="en-US" sz="1800" dirty="0"/>
                <a:t>, </a:t>
              </a:r>
              <a:r>
                <a:rPr lang="ru-RU" sz="1800" dirty="0"/>
                <a:t>работа групповая</a:t>
              </a:r>
              <a:r>
                <a:rPr lang="en-US" sz="1800" dirty="0"/>
                <a:t>/</a:t>
              </a:r>
              <a:r>
                <a:rPr lang="ru-RU" sz="1800" dirty="0"/>
                <a:t> одиночная, передача данных </a:t>
              </a:r>
              <a:r>
                <a:rPr lang="en-US" sz="1800" dirty="0"/>
                <a:t>offline, online, </a:t>
              </a:r>
              <a:r>
                <a:rPr lang="ru-RU" sz="1800" dirty="0"/>
                <a:t>комбинированная. Разработка</a:t>
              </a:r>
              <a:r>
                <a:rPr lang="en-US" sz="1800" dirty="0"/>
                <a:t>/</a:t>
              </a:r>
              <a:r>
                <a:rPr lang="ru-RU" sz="1800" dirty="0"/>
                <a:t>изменение бизнес-процессов и </a:t>
              </a:r>
              <a:r>
                <a:rPr lang="en-US" sz="1800" dirty="0"/>
                <a:t>UI </a:t>
              </a:r>
              <a:r>
                <a:rPr lang="ru-RU" sz="1800" dirty="0"/>
                <a:t>терминалов</a:t>
              </a:r>
              <a:r>
                <a:rPr lang="en-US" sz="1800" dirty="0"/>
                <a:t>.</a:t>
              </a:r>
              <a:r>
                <a:rPr lang="ru-RU" sz="1800" dirty="0"/>
                <a:t> </a:t>
              </a:r>
              <a:r>
                <a:rPr lang="ru-RU" sz="1800" dirty="0">
                  <a:latin typeface="Lato" panose="020F0502020204030203" pitchFamily="34" charset="0"/>
                  <a:cs typeface="Lato" panose="020F0502020204030203" pitchFamily="34" charset="0"/>
                </a:rPr>
                <a:t>Лицензия 1 год.</a:t>
              </a:r>
            </a:p>
          </p:txBody>
        </p:sp>
        <p:sp>
          <p:nvSpPr>
            <p:cNvPr id="34" name="Объект 15">
              <a:extLst>
                <a:ext uri="{FF2B5EF4-FFF2-40B4-BE49-F238E27FC236}">
                  <a16:creationId xmlns:a16="http://schemas.microsoft.com/office/drawing/2014/main" id="{04A3736B-6D7B-557A-FB30-782217E53205}"/>
                </a:ext>
              </a:extLst>
            </p:cNvPr>
            <p:cNvSpPr txBox="1">
              <a:spLocks/>
            </p:cNvSpPr>
            <p:nvPr/>
          </p:nvSpPr>
          <p:spPr>
            <a:xfrm>
              <a:off x="1300267" y="3424330"/>
              <a:ext cx="4908383" cy="1491848"/>
            </a:xfrm>
            <a:prstGeom prst="roundRect">
              <a:avLst/>
            </a:prstGeom>
            <a:solidFill>
              <a:srgbClr val="717171"/>
            </a:solidFill>
          </p:spPr>
          <p:txBody>
            <a:bodyPr vert="horz" wrap="square" lIns="180000" tIns="180000" rIns="180000" bIns="18000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bg1">
                      <a:lumMod val="75000"/>
                    </a:schemeClr>
                  </a:solidFill>
                  <a:latin typeface="Lato Light" panose="020F0402020204030203" pitchFamily="34" charset="0"/>
                  <a:ea typeface="+mn-ea"/>
                  <a:cs typeface="Lato Light" panose="020F0402020204030203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bg1">
                      <a:lumMod val="75000"/>
                    </a:schemeClr>
                  </a:solidFill>
                  <a:latin typeface="Lato Light" panose="020F0402020204030203" pitchFamily="34" charset="0"/>
                  <a:ea typeface="+mn-ea"/>
                  <a:cs typeface="Lato Light" panose="020F0402020204030203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chemeClr val="bg1">
                      <a:lumMod val="75000"/>
                    </a:schemeClr>
                  </a:solidFill>
                  <a:latin typeface="Lato Light" panose="020F0402020204030203" pitchFamily="34" charset="0"/>
                  <a:ea typeface="+mn-ea"/>
                  <a:cs typeface="Lato Light" panose="020F0402020204030203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bg1">
                      <a:lumMod val="75000"/>
                    </a:schemeClr>
                  </a:solidFill>
                  <a:latin typeface="Lato Light" panose="020F0402020204030203" pitchFamily="34" charset="0"/>
                  <a:ea typeface="+mn-ea"/>
                  <a:cs typeface="Lato Light" panose="020F0402020204030203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bg1">
                      <a:lumMod val="75000"/>
                    </a:schemeClr>
                  </a:solidFill>
                  <a:latin typeface="Lato Light" panose="020F0402020204030203" pitchFamily="34" charset="0"/>
                  <a:ea typeface="+mn-ea"/>
                  <a:cs typeface="Lato Light" panose="020F0402020204030203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ru-RU" sz="1800" dirty="0"/>
                <a:t>Все заявленные режимы</a:t>
              </a:r>
              <a:r>
                <a:rPr lang="en-US" sz="1800" dirty="0"/>
                <a:t>, </a:t>
              </a:r>
              <a:r>
                <a:rPr lang="ru-RU" sz="1800" dirty="0"/>
                <a:t>работа групповая</a:t>
              </a:r>
              <a:r>
                <a:rPr lang="en-US" sz="1800" dirty="0"/>
                <a:t>/</a:t>
              </a:r>
              <a:r>
                <a:rPr lang="ru-RU" sz="1800" dirty="0"/>
                <a:t> одиночная, передача данных </a:t>
              </a:r>
              <a:r>
                <a:rPr lang="en-US" sz="1800" dirty="0"/>
                <a:t>offline, online, </a:t>
              </a:r>
              <a:r>
                <a:rPr lang="ru-RU" sz="1800" dirty="0"/>
                <a:t>комбинированная. Разработка</a:t>
              </a:r>
              <a:r>
                <a:rPr lang="en-US" sz="1800" dirty="0"/>
                <a:t>/</a:t>
              </a:r>
              <a:r>
                <a:rPr lang="ru-RU" sz="1800" dirty="0"/>
                <a:t>изменение бизнес-процессов и </a:t>
              </a:r>
              <a:r>
                <a:rPr lang="en-US" sz="1800" dirty="0"/>
                <a:t>UI </a:t>
              </a:r>
              <a:r>
                <a:rPr lang="ru-RU" sz="1800" dirty="0"/>
                <a:t>терминалов</a:t>
              </a:r>
              <a:r>
                <a:rPr lang="en-US" sz="1800" dirty="0"/>
                <a:t>.</a:t>
              </a:r>
              <a:r>
                <a:rPr lang="ru-RU" sz="1800" dirty="0"/>
                <a:t> </a:t>
              </a:r>
              <a:r>
                <a:rPr lang="ru-RU" sz="1800" dirty="0">
                  <a:latin typeface="Lato" panose="020F0502020204030203" pitchFamily="34" charset="0"/>
                  <a:cs typeface="Lato" panose="020F0502020204030203" pitchFamily="34" charset="0"/>
                </a:rPr>
                <a:t>Бессрочная лицензия.</a:t>
              </a:r>
            </a:p>
          </p:txBody>
        </p:sp>
      </p:grp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F2A82AC0-D02D-2794-78C4-C52704E39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/>
              <a:t>CTsoft Enterprise </a:t>
            </a:r>
            <a:br>
              <a:rPr lang="ru-RU" dirty="0"/>
            </a:br>
            <a:r>
              <a:rPr lang="ru-RU" dirty="0"/>
              <a:t>и «Его Величество» Бизнес-процесс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C5F207C-476F-3019-B7AF-70D575EBEDBF}"/>
              </a:ext>
            </a:extLst>
          </p:cNvPr>
          <p:cNvSpPr txBox="1"/>
          <p:nvPr/>
        </p:nvSpPr>
        <p:spPr>
          <a:xfrm>
            <a:off x="2177882" y="-106647"/>
            <a:ext cx="8037512" cy="979069"/>
          </a:xfrm>
          <a:prstGeom prst="rect">
            <a:avLst/>
          </a:prstGeom>
          <a:noFill/>
        </p:spPr>
        <p:txBody>
          <a:bodyPr wrap="square" tIns="180000" bIns="180000">
            <a:spAutoFit/>
          </a:bodyPr>
          <a:lstStyle/>
          <a:p>
            <a:r>
              <a:rPr lang="ru-RU" sz="4000" dirty="0">
                <a:solidFill>
                  <a:schemeClr val="bg1">
                    <a:lumMod val="85000"/>
                  </a:schemeClr>
                </a:solidFill>
                <a:latin typeface="Lato Light" panose="020F0402020204030203" pitchFamily="34" charset="0"/>
                <a:cs typeface="Lato Light" panose="020F0402020204030203" pitchFamily="34" charset="0"/>
              </a:rPr>
              <a:t>Политика продажи лицензий</a:t>
            </a: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66DDF22C-6EEB-320D-8D49-211938AF2F09}"/>
              </a:ext>
            </a:extLst>
          </p:cNvPr>
          <p:cNvGrpSpPr/>
          <p:nvPr/>
        </p:nvGrpSpPr>
        <p:grpSpPr>
          <a:xfrm>
            <a:off x="334963" y="5373687"/>
            <a:ext cx="11857037" cy="0"/>
            <a:chOff x="334963" y="5373687"/>
            <a:chExt cx="11857037" cy="0"/>
          </a:xfrm>
        </p:grpSpPr>
        <p:cxnSp>
          <p:nvCxnSpPr>
            <p:cNvPr id="21" name="Прямая соединительная линия 20">
              <a:extLst>
                <a:ext uri="{FF2B5EF4-FFF2-40B4-BE49-F238E27FC236}">
                  <a16:creationId xmlns:a16="http://schemas.microsoft.com/office/drawing/2014/main" id="{BAA9C676-27E8-4554-63BE-47113EDB7027}"/>
                </a:ext>
              </a:extLst>
            </p:cNvPr>
            <p:cNvCxnSpPr>
              <a:cxnSpLocks/>
            </p:cNvCxnSpPr>
            <p:nvPr/>
          </p:nvCxnSpPr>
          <p:spPr>
            <a:xfrm>
              <a:off x="334963" y="5373687"/>
              <a:ext cx="9018721" cy="0"/>
            </a:xfrm>
            <a:prstGeom prst="line">
              <a:avLst/>
            </a:prstGeom>
            <a:ln w="63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25CF298B-1DA7-1723-76BC-F71BD0F585A9}"/>
                </a:ext>
              </a:extLst>
            </p:cNvPr>
            <p:cNvCxnSpPr>
              <a:cxnSpLocks/>
            </p:cNvCxnSpPr>
            <p:nvPr/>
          </p:nvCxnSpPr>
          <p:spPr>
            <a:xfrm>
              <a:off x="11703050" y="5373687"/>
              <a:ext cx="488950" cy="0"/>
            </a:xfrm>
            <a:prstGeom prst="line">
              <a:avLst/>
            </a:prstGeom>
            <a:ln w="63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74D4D2-76B0-1D7A-B669-229A3F95CEE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35" b="98370" l="10000" r="92899">
                        <a14:foregroundMark x1="26232" y1="96739" x2="90290" y2="98152"/>
                        <a14:foregroundMark x1="90290" y1="98152" x2="90797" y2="90000"/>
                        <a14:foregroundMark x1="90797" y1="90000" x2="89275" y2="84239"/>
                        <a14:foregroundMark x1="89275" y1="84239" x2="87754" y2="82283"/>
                        <a14:foregroundMark x1="26159" y1="95870" x2="91957" y2="98370"/>
                        <a14:foregroundMark x1="91957" y1="98370" x2="92899" y2="98043"/>
                        <a14:foregroundMark x1="48333" y1="4022" x2="48841" y2="10978"/>
                        <a14:foregroundMark x1="46446" y1="12596" x2="46522" y2="15761"/>
                        <a14:foregroundMark x1="46304" y1="6739" x2="46397" y2="10608"/>
                        <a14:foregroundMark x1="56304" y1="2935" x2="56594" y2="4022"/>
                        <a14:foregroundMark x1="62681" y1="6087" x2="62754" y2="8804"/>
                        <a14:foregroundMark x1="46232" y1="28587" x2="46957" y2="28913"/>
                        <a14:foregroundMark x1="62391" y1="28913" x2="60725" y2="29239"/>
                        <a14:foregroundMark x1="45145" y1="31087" x2="46087" y2="36848"/>
                        <a14:foregroundMark x1="46087" y1="36848" x2="46087" y2="36848"/>
                        <a14:foregroundMark x1="62681" y1="18043" x2="62609" y2="22609"/>
                        <a14:foregroundMark x1="46087" y1="20652" x2="46159" y2="22500"/>
                        <a14:foregroundMark x1="46522" y1="11087" x2="46667" y2="12065"/>
                        <a14:backgroundMark x1="47236" y1="11878" x2="47174" y2="127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5383" y="3684933"/>
            <a:ext cx="4759601" cy="317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18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8104C3B3-EEFF-F184-39B9-05E238477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4" y="5373687"/>
            <a:ext cx="8640000" cy="148431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/>
              <a:t>CTsoft</a:t>
            </a:r>
            <a:r>
              <a:rPr lang="ru-RU" dirty="0"/>
              <a:t> </a:t>
            </a:r>
            <a:r>
              <a:rPr lang="ru-RU" dirty="0" err="1"/>
              <a:t>Enterprise</a:t>
            </a:r>
            <a:r>
              <a:rPr lang="ru-RU" dirty="0"/>
              <a:t> </a:t>
            </a:r>
            <a:br>
              <a:rPr lang="en-US" dirty="0"/>
            </a:br>
            <a:r>
              <a:rPr lang="ru-RU" dirty="0"/>
              <a:t>и «Его Величество» Бизнес</a:t>
            </a:r>
            <a:r>
              <a:rPr lang="en-US" dirty="0"/>
              <a:t>-</a:t>
            </a:r>
            <a:r>
              <a:rPr lang="ru-RU" dirty="0"/>
              <a:t>процесс. Зачем</a:t>
            </a:r>
            <a:r>
              <a:rPr lang="en-US" dirty="0"/>
              <a:t>?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4EBE1B-1579-4BEE-AFC3-6F7E9CB6F2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4962" y="368303"/>
            <a:ext cx="5673953" cy="4760910"/>
          </a:xfrm>
        </p:spPr>
        <p:txBody>
          <a:bodyPr anchor="t">
            <a:normAutofit/>
          </a:bodyPr>
          <a:lstStyle/>
          <a:p>
            <a:pPr marL="0" indent="0">
              <a:spcAft>
                <a:spcPts val="2400"/>
              </a:spcAft>
              <a:buNone/>
            </a:pPr>
            <a:r>
              <a:rPr lang="ru-RU" sz="3200" dirty="0">
                <a:solidFill>
                  <a:schemeClr val="accent4">
                    <a:lumMod val="75000"/>
                  </a:schemeClr>
                </a:solidFill>
              </a:rPr>
              <a:t>Качественные показатели</a:t>
            </a:r>
          </a:p>
          <a:p>
            <a:pPr marL="457200" indent="-457200">
              <a:buClr>
                <a:schemeClr val="accent4">
                  <a:lumMod val="75000"/>
                </a:schemeClr>
              </a:buClr>
              <a:buSzPct val="120000"/>
              <a:buFont typeface="+mj-lt"/>
              <a:buAutoNum type="arabicPeriod"/>
            </a:pPr>
            <a:r>
              <a:rPr lang="ru-RU" dirty="0"/>
              <a:t>Ценность приобретенного времени</a:t>
            </a:r>
          </a:p>
          <a:p>
            <a:pPr marL="457200" indent="-457200">
              <a:buClr>
                <a:schemeClr val="accent4">
                  <a:lumMod val="75000"/>
                </a:schemeClr>
              </a:buClr>
              <a:buSzPct val="120000"/>
              <a:buFont typeface="+mj-lt"/>
              <a:buAutoNum type="arabicPeriod"/>
            </a:pPr>
            <a:r>
              <a:rPr lang="ru-RU" dirty="0"/>
              <a:t>Выгода от меньшего количества ошибок</a:t>
            </a:r>
          </a:p>
          <a:p>
            <a:pPr marL="457200" indent="-457200">
              <a:buClr>
                <a:schemeClr val="accent4">
                  <a:lumMod val="75000"/>
                </a:schemeClr>
              </a:buClr>
              <a:buSzPct val="120000"/>
              <a:buFont typeface="+mj-lt"/>
              <a:buAutoNum type="arabicPeriod"/>
            </a:pPr>
            <a:r>
              <a:rPr lang="ru-RU" dirty="0"/>
              <a:t>Возврат инвестиций в автоматизацию</a:t>
            </a:r>
          </a:p>
        </p:txBody>
      </p:sp>
      <p:sp>
        <p:nvSpPr>
          <p:cNvPr id="2" name="Объект 1">
            <a:extLst>
              <a:ext uri="{FF2B5EF4-FFF2-40B4-BE49-F238E27FC236}">
                <a16:creationId xmlns:a16="http://schemas.microsoft.com/office/drawing/2014/main" id="{52956C34-C3AC-4FB8-44AF-6E2D417B71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3086" y="368303"/>
            <a:ext cx="6025188" cy="4760910"/>
          </a:xfrm>
        </p:spPr>
        <p:txBody>
          <a:bodyPr anchor="t">
            <a:normAutofit/>
          </a:bodyPr>
          <a:lstStyle/>
          <a:p>
            <a:pPr marL="0" indent="0">
              <a:spcAft>
                <a:spcPts val="2400"/>
              </a:spcAft>
              <a:buNone/>
            </a:pPr>
            <a:r>
              <a:rPr lang="ru-RU" sz="3200" dirty="0">
                <a:solidFill>
                  <a:schemeClr val="accent4">
                    <a:lumMod val="75000"/>
                  </a:schemeClr>
                </a:solidFill>
              </a:rPr>
              <a:t>Количественные показатели</a:t>
            </a:r>
          </a:p>
          <a:p>
            <a:pPr marL="457200" indent="-457200">
              <a:buClr>
                <a:schemeClr val="accent4">
                  <a:lumMod val="75000"/>
                </a:schemeClr>
              </a:buClr>
              <a:buSzPct val="120000"/>
              <a:buFont typeface="+mj-lt"/>
              <a:buAutoNum type="arabicPeriod"/>
            </a:pPr>
            <a:r>
              <a:rPr lang="ru-RU" dirty="0"/>
              <a:t>Улучшение клиентского опыта</a:t>
            </a:r>
          </a:p>
          <a:p>
            <a:pPr marL="457200" indent="-457200">
              <a:buClr>
                <a:schemeClr val="accent4">
                  <a:lumMod val="75000"/>
                </a:schemeClr>
              </a:buClr>
              <a:buSzPct val="120000"/>
              <a:buFont typeface="+mj-lt"/>
              <a:buAutoNum type="arabicPeriod"/>
            </a:pPr>
            <a:r>
              <a:rPr lang="ru-RU" dirty="0"/>
              <a:t>Повышение мотивации сотрудников</a:t>
            </a:r>
          </a:p>
          <a:p>
            <a:pPr marL="457200" indent="-457200">
              <a:buClr>
                <a:schemeClr val="accent4">
                  <a:lumMod val="75000"/>
                </a:schemeClr>
              </a:buClr>
              <a:buSzPct val="120000"/>
              <a:buFont typeface="+mj-lt"/>
              <a:buAutoNum type="arabicPeriod"/>
            </a:pPr>
            <a:r>
              <a:rPr lang="ru-RU" dirty="0"/>
              <a:t>Повышение гибкости бизнеса</a:t>
            </a:r>
          </a:p>
          <a:p>
            <a:pPr marL="457200" indent="-457200">
              <a:buClr>
                <a:schemeClr val="accent4">
                  <a:lumMod val="75000"/>
                </a:schemeClr>
              </a:buClr>
              <a:buSzPct val="120000"/>
              <a:buFont typeface="+mj-lt"/>
              <a:buAutoNum type="arabicPeriod"/>
            </a:pPr>
            <a:r>
              <a:rPr lang="ru-RU" dirty="0"/>
              <a:t>Устранение простоев</a:t>
            </a:r>
          </a:p>
          <a:p>
            <a:endParaRPr lang="ru-RU" dirty="0"/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8B81D2DD-A3EC-63A5-843F-6CD83C3F4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98860" y="3708416"/>
            <a:ext cx="4723554" cy="3149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7CA23BAF-3283-6FB2-57B1-3E276F483839}"/>
              </a:ext>
            </a:extLst>
          </p:cNvPr>
          <p:cNvGrpSpPr/>
          <p:nvPr/>
        </p:nvGrpSpPr>
        <p:grpSpPr>
          <a:xfrm>
            <a:off x="334964" y="5373686"/>
            <a:ext cx="12020321" cy="45719"/>
            <a:chOff x="334963" y="5373687"/>
            <a:chExt cx="11857037" cy="0"/>
          </a:xfrm>
        </p:grpSpPr>
        <p:cxnSp>
          <p:nvCxnSpPr>
            <p:cNvPr id="7" name="Прямая соединительная линия 6">
              <a:extLst>
                <a:ext uri="{FF2B5EF4-FFF2-40B4-BE49-F238E27FC236}">
                  <a16:creationId xmlns:a16="http://schemas.microsoft.com/office/drawing/2014/main" id="{7E368440-3451-C2ED-EEFA-5403A0CA84D0}"/>
                </a:ext>
              </a:extLst>
            </p:cNvPr>
            <p:cNvCxnSpPr>
              <a:cxnSpLocks/>
            </p:cNvCxnSpPr>
            <p:nvPr/>
          </p:nvCxnSpPr>
          <p:spPr>
            <a:xfrm>
              <a:off x="334963" y="5373687"/>
              <a:ext cx="9164637" cy="0"/>
            </a:xfrm>
            <a:prstGeom prst="line">
              <a:avLst/>
            </a:prstGeom>
            <a:ln w="63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9634BF7B-25FA-EDE0-97C2-F30373C98A57}"/>
                </a:ext>
              </a:extLst>
            </p:cNvPr>
            <p:cNvCxnSpPr>
              <a:cxnSpLocks/>
            </p:cNvCxnSpPr>
            <p:nvPr/>
          </p:nvCxnSpPr>
          <p:spPr>
            <a:xfrm>
              <a:off x="11714205" y="5373687"/>
              <a:ext cx="477795" cy="0"/>
            </a:xfrm>
            <a:prstGeom prst="line">
              <a:avLst/>
            </a:prstGeom>
            <a:ln w="63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ED58200F-D843-04B4-7E6A-353E21B3B0A0}"/>
              </a:ext>
            </a:extLst>
          </p:cNvPr>
          <p:cNvCxnSpPr>
            <a:cxnSpLocks/>
          </p:cNvCxnSpPr>
          <p:nvPr/>
        </p:nvCxnSpPr>
        <p:spPr>
          <a:xfrm>
            <a:off x="6032500" y="438150"/>
            <a:ext cx="0" cy="3778250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816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F874F25-DD06-A1E2-8AB9-8D488E8D65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030" b="9670"/>
          <a:stretch/>
        </p:blipFill>
        <p:spPr>
          <a:xfrm>
            <a:off x="-13937" y="0"/>
            <a:ext cx="12205937" cy="6858000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55EC8F01-A98B-F3AB-3261-0232DC4E1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" y="1143681"/>
            <a:ext cx="11750040" cy="1537607"/>
          </a:xfrm>
        </p:spPr>
        <p:txBody>
          <a:bodyPr>
            <a:noAutofit/>
          </a:bodyPr>
          <a:lstStyle/>
          <a:p>
            <a:r>
              <a:rPr lang="en-US" sz="8800" dirty="0"/>
              <a:t>www</a:t>
            </a:r>
            <a:r>
              <a:rPr lang="en-US" sz="8800" dirty="0">
                <a:solidFill>
                  <a:srgbClr val="FF0000"/>
                </a:solidFill>
              </a:rPr>
              <a:t>.</a:t>
            </a:r>
            <a:r>
              <a:rPr lang="en-US" sz="8800" dirty="0"/>
              <a:t>ctsoft-enterprise</a:t>
            </a:r>
            <a:r>
              <a:rPr lang="en-US" sz="8800" dirty="0">
                <a:solidFill>
                  <a:srgbClr val="FF0000"/>
                </a:solidFill>
              </a:rPr>
              <a:t>.</a:t>
            </a:r>
            <a:r>
              <a:rPr lang="en-US" sz="8800" dirty="0"/>
              <a:t>ru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F4FF49FE-AD27-CD21-75AC-F6D11B4585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0981" y="2804662"/>
            <a:ext cx="11636058" cy="772430"/>
          </a:xfrm>
        </p:spPr>
        <p:txBody>
          <a:bodyPr anchor="t">
            <a:normAutofit/>
          </a:bodyPr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Lato Thin" panose="020F0302020204030203" pitchFamily="34" charset="0"/>
                <a:cs typeface="Lato Thin" panose="020F0302020204030203" pitchFamily="34" charset="0"/>
              </a:rPr>
              <a:t>Документация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Lato Thin" panose="020F0302020204030203" pitchFamily="34" charset="0"/>
                <a:cs typeface="Lato Thin" panose="020F0302020204030203" pitchFamily="34" charset="0"/>
              </a:rPr>
              <a:t>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Lato Thin" panose="020F0302020204030203" pitchFamily="34" charset="0"/>
                <a:cs typeface="Lato Thin" panose="020F0302020204030203" pitchFamily="34" charset="0"/>
              </a:rPr>
              <a:t> 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Lato Thin" panose="020F0302020204030203" pitchFamily="34" charset="0"/>
                <a:cs typeface="Lato Thin" panose="020F0302020204030203" pitchFamily="34" charset="0"/>
              </a:rPr>
              <a:t>|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Lato Thin" panose="020F0302020204030203" pitchFamily="34" charset="0"/>
                <a:cs typeface="Lato Thin" panose="020F0302020204030203" pitchFamily="34" charset="0"/>
              </a:rPr>
              <a:t>   Пробный доступ  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Lato Thin" panose="020F0302020204030203" pitchFamily="34" charset="0"/>
                <a:cs typeface="Lato Thin" panose="020F0302020204030203" pitchFamily="34" charset="0"/>
              </a:rPr>
              <a:t>|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Lato Thin" panose="020F0302020204030203" pitchFamily="34" charset="0"/>
                <a:cs typeface="Lato Thin" panose="020F0302020204030203" pitchFamily="34" charset="0"/>
              </a:rPr>
              <a:t> 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Lato Thin" panose="020F0302020204030203" pitchFamily="34" charset="0"/>
                <a:cs typeface="Lato Thin" panose="020F0302020204030203" pitchFamily="34" charset="0"/>
              </a:rPr>
              <a:t>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Lato Thin" panose="020F0302020204030203" pitchFamily="34" charset="0"/>
                <a:cs typeface="Lato Thin" panose="020F0302020204030203" pitchFamily="34" charset="0"/>
              </a:rPr>
              <a:t>Техподдержка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Lato Thin" panose="020F0302020204030203" pitchFamily="34" charset="0"/>
                <a:cs typeface="Lato Thin" panose="020F0302020204030203" pitchFamily="34" charset="0"/>
              </a:rPr>
              <a:t>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Lato Thin" panose="020F0302020204030203" pitchFamily="34" charset="0"/>
                <a:cs typeface="Lato Thin" panose="020F0302020204030203" pitchFamily="34" charset="0"/>
              </a:rPr>
              <a:t> 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Lato Thin" panose="020F0302020204030203" pitchFamily="34" charset="0"/>
                <a:cs typeface="Lato Thin" panose="020F0302020204030203" pitchFamily="34" charset="0"/>
              </a:rPr>
              <a:t>|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Lato Thin" panose="020F0302020204030203" pitchFamily="34" charset="0"/>
                <a:cs typeface="Lato Thin" panose="020F0302020204030203" pitchFamily="34" charset="0"/>
              </a:rPr>
              <a:t> 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Lato Thin" panose="020F0302020204030203" pitchFamily="34" charset="0"/>
                <a:cs typeface="Lato Thin" panose="020F0302020204030203" pitchFamily="34" charset="0"/>
              </a:rPr>
              <a:t>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Lato Thin" panose="020F0302020204030203" pitchFamily="34" charset="0"/>
                <a:cs typeface="Lato Thin" panose="020F0302020204030203" pitchFamily="34" charset="0"/>
              </a:rPr>
              <a:t>Контакты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C742BE-9025-72C8-1740-3DB1E8D230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783" l="7029" r="90725">
                        <a14:foregroundMark x1="55942" y1="46848" x2="58768" y2="28696"/>
                        <a14:foregroundMark x1="58768" y1="28696" x2="52971" y2="18043"/>
                        <a14:foregroundMark x1="52971" y1="18043" x2="43696" y2="17826"/>
                        <a14:foregroundMark x1="43696" y1="17826" x2="29928" y2="48696"/>
                        <a14:foregroundMark x1="29928" y1="48696" x2="21232" y2="60652"/>
                        <a14:foregroundMark x1="21232" y1="60652" x2="18478" y2="77174"/>
                        <a14:foregroundMark x1="18478" y1="77174" x2="24565" y2="85000"/>
                        <a14:foregroundMark x1="24565" y1="85000" x2="68478" y2="95870"/>
                        <a14:foregroundMark x1="68478" y1="95870" x2="75000" y2="92500"/>
                        <a14:foregroundMark x1="75000" y1="92500" x2="79493" y2="87283"/>
                        <a14:foregroundMark x1="79493" y1="87283" x2="89348" y2="69022"/>
                        <a14:foregroundMark x1="89348" y1="69022" x2="88913" y2="58804"/>
                        <a14:foregroundMark x1="88913" y1="58804" x2="87754" y2="57500"/>
                        <a14:foregroundMark x1="15580" y1="60761" x2="10000" y2="80978"/>
                        <a14:foregroundMark x1="10000" y1="80978" x2="10797" y2="90435"/>
                        <a14:foregroundMark x1="10797" y1="90435" x2="18116" y2="95326"/>
                        <a14:foregroundMark x1="18116" y1="95326" x2="68696" y2="99565"/>
                        <a14:foregroundMark x1="68696" y1="99565" x2="77971" y2="98587"/>
                        <a14:foregroundMark x1="9348" y1="86522" x2="9710" y2="95652"/>
                        <a14:foregroundMark x1="9710" y1="95652" x2="16232" y2="99783"/>
                        <a14:foregroundMark x1="16232" y1="99783" x2="20797" y2="99891"/>
                        <a14:foregroundMark x1="90435" y1="56957" x2="90725" y2="65652"/>
                        <a14:foregroundMark x1="90725" y1="65652" x2="89783" y2="70652"/>
                        <a14:foregroundMark x1="7029" y1="89674" x2="7029" y2="89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2125" y="3853543"/>
            <a:ext cx="4506686" cy="300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08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96296E-6 L 0.25794 0.26088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91" y="130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54A956-4D15-4DA2-B572-04DFE02327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0"/>
            <a:ext cx="5601552" cy="687736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41198B-D6C6-430F-BC3E-2F9E3434CC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5999" cy="6877276"/>
          </a:xfrm>
          <a:prstGeom prst="rect">
            <a:avLst/>
          </a:prstGeom>
          <a:ln>
            <a:noFill/>
          </a:ln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381C772-5FE4-E942-8E99-CF1BF17043A4}"/>
              </a:ext>
            </a:extLst>
          </p:cNvPr>
          <p:cNvSpPr/>
          <p:nvPr/>
        </p:nvSpPr>
        <p:spPr>
          <a:xfrm flipH="1">
            <a:off x="4463410" y="0"/>
            <a:ext cx="3656653" cy="6883418"/>
          </a:xfrm>
          <a:prstGeom prst="rect">
            <a:avLst/>
          </a:prstGeom>
          <a:gradFill>
            <a:gsLst>
              <a:gs pos="0">
                <a:schemeClr val="tx1">
                  <a:alpha val="0"/>
                  <a:lumMod val="4000"/>
                </a:schemeClr>
              </a:gs>
              <a:gs pos="56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B011677-21F9-21C3-D7B0-0AD7D226B99A}"/>
              </a:ext>
            </a:extLst>
          </p:cNvPr>
          <p:cNvSpPr/>
          <p:nvPr/>
        </p:nvSpPr>
        <p:spPr>
          <a:xfrm flipH="1">
            <a:off x="0" y="0"/>
            <a:ext cx="12192000" cy="6877276"/>
          </a:xfrm>
          <a:prstGeom prst="rect">
            <a:avLst/>
          </a:prstGeom>
          <a:gradFill>
            <a:gsLst>
              <a:gs pos="19000">
                <a:schemeClr val="tx1">
                  <a:alpha val="81000"/>
                </a:schemeClr>
              </a:gs>
              <a:gs pos="45000">
                <a:schemeClr val="tx1">
                  <a:alpha val="0"/>
                </a:schemeClr>
              </a:gs>
              <a:gs pos="81000">
                <a:schemeClr val="tx1">
                  <a:alpha val="69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B00AF225-4E4C-171F-828D-965F8155E1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963" y="327804"/>
            <a:ext cx="10749980" cy="1681971"/>
          </a:xfrm>
        </p:spPr>
        <p:txBody>
          <a:bodyPr>
            <a:noAutofit/>
          </a:bodyPr>
          <a:lstStyle/>
          <a:p>
            <a:pPr algn="r">
              <a:lnSpc>
                <a:spcPct val="120000"/>
              </a:lnSpc>
            </a:pPr>
            <a:r>
              <a:rPr lang="ru-RU" sz="8600" spc="-100" dirty="0">
                <a:latin typeface="Lato Light" panose="020F0402020204030203" pitchFamily="34" charset="0"/>
                <a:cs typeface="Lato Light" panose="020F0402020204030203" pitchFamily="34" charset="0"/>
              </a:rPr>
              <a:t>Спасибо за внимание</a:t>
            </a:r>
          </a:p>
        </p:txBody>
      </p:sp>
      <p:sp>
        <p:nvSpPr>
          <p:cNvPr id="10" name="Подзаголовок 9">
            <a:extLst>
              <a:ext uri="{FF2B5EF4-FFF2-40B4-BE49-F238E27FC236}">
                <a16:creationId xmlns:a16="http://schemas.microsoft.com/office/drawing/2014/main" id="{1F05E8B9-E91B-3DC4-E841-B45F6BC146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963" y="4956703"/>
            <a:ext cx="10725197" cy="1573493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>
              <a:spcBef>
                <a:spcPct val="0"/>
              </a:spcBef>
            </a:pPr>
            <a:r>
              <a:rPr lang="ru-RU" sz="2800" spc="-100" dirty="0">
                <a:solidFill>
                  <a:schemeClr val="bg1"/>
                </a:solidFill>
                <a:effectLst>
                  <a:outerShdw blurRad="25400" dist="12700" dir="5400000" algn="ctr" rotWithShape="0">
                    <a:schemeClr val="tx1"/>
                  </a:outerShdw>
                </a:effectLst>
                <a:ea typeface="+mj-ea"/>
              </a:rPr>
              <a:t>Автоматизируем «Его Величество» Бизнес-процесс </a:t>
            </a:r>
            <a:br>
              <a:rPr lang="en-US" sz="2800" spc="-100" dirty="0">
                <a:solidFill>
                  <a:schemeClr val="bg1"/>
                </a:solidFill>
                <a:effectLst>
                  <a:outerShdw blurRad="25400" dist="12700" dir="5400000" algn="ctr" rotWithShape="0">
                    <a:schemeClr val="tx1"/>
                  </a:outerShdw>
                </a:effectLst>
                <a:ea typeface="+mj-ea"/>
              </a:rPr>
            </a:br>
            <a:r>
              <a:rPr lang="ru-RU" sz="2800" spc="-100" dirty="0">
                <a:solidFill>
                  <a:schemeClr val="bg1"/>
                </a:solidFill>
                <a:effectLst>
                  <a:outerShdw blurRad="25400" dist="12700" dir="5400000" algn="ctr" rotWithShape="0">
                    <a:schemeClr val="tx1"/>
                  </a:outerShdw>
                </a:effectLst>
                <a:ea typeface="+mj-ea"/>
              </a:rPr>
              <a:t>с помощью инновационной платформы</a:t>
            </a:r>
            <a:r>
              <a:rPr lang="en-US" sz="2800" spc="-100" dirty="0">
                <a:solidFill>
                  <a:schemeClr val="bg1"/>
                </a:solidFill>
                <a:effectLst>
                  <a:outerShdw blurRad="25400" dist="12700" dir="5400000" algn="ctr" rotWithShape="0">
                    <a:schemeClr val="tx1"/>
                  </a:outerShdw>
                </a:effectLst>
                <a:ea typeface="+mj-ea"/>
              </a:rPr>
              <a:t> CTsoft Enterprise </a:t>
            </a:r>
            <a:br>
              <a:rPr lang="en-US" sz="2800" spc="-100" dirty="0">
                <a:solidFill>
                  <a:schemeClr val="bg1"/>
                </a:solidFill>
                <a:effectLst>
                  <a:outerShdw blurRad="25400" dist="12700" dir="5400000" algn="ctr" rotWithShape="0">
                    <a:schemeClr val="tx1"/>
                  </a:outerShdw>
                </a:effectLst>
                <a:ea typeface="+mj-ea"/>
              </a:rPr>
            </a:br>
            <a:r>
              <a:rPr lang="ru-RU" sz="2800" spc="-100" dirty="0">
                <a:solidFill>
                  <a:schemeClr val="bg1"/>
                </a:solidFill>
                <a:effectLst>
                  <a:outerShdw blurRad="25400" dist="12700" dir="5400000" algn="ctr" rotWithShape="0">
                    <a:schemeClr val="tx1"/>
                  </a:outerShdw>
                </a:effectLst>
                <a:ea typeface="+mj-ea"/>
              </a:rPr>
              <a:t>и терминалов сбора данных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7F223ED-C9D1-328D-F02A-52EC65EB140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60000"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435" y="6435338"/>
            <a:ext cx="1580011" cy="26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70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9" grpId="0"/>
      <p:bldP spid="10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E73EDC-4B74-7938-E1A4-A59438490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5373687"/>
            <a:ext cx="6178549" cy="1484311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Расчёт ценности </a:t>
            </a:r>
            <a:br>
              <a:rPr lang="ru-RU" dirty="0"/>
            </a:br>
            <a:r>
              <a:rPr lang="ru-RU" dirty="0"/>
              <a:t>приобретённого времени</a:t>
            </a:r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2438F4E1-AFE7-479C-FDFD-EE09D0D8623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8611844"/>
              </p:ext>
            </p:extLst>
          </p:nvPr>
        </p:nvGraphicFramePr>
        <p:xfrm>
          <a:off x="334963" y="319313"/>
          <a:ext cx="10082212" cy="385263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723358">
                  <a:extLst>
                    <a:ext uri="{9D8B030D-6E8A-4147-A177-3AD203B41FA5}">
                      <a16:colId xmlns:a16="http://schemas.microsoft.com/office/drawing/2014/main" val="87147526"/>
                    </a:ext>
                  </a:extLst>
                </a:gridCol>
                <a:gridCol w="2679427">
                  <a:extLst>
                    <a:ext uri="{9D8B030D-6E8A-4147-A177-3AD203B41FA5}">
                      <a16:colId xmlns:a16="http://schemas.microsoft.com/office/drawing/2014/main" val="3820824865"/>
                    </a:ext>
                  </a:extLst>
                </a:gridCol>
                <a:gridCol w="2679427">
                  <a:extLst>
                    <a:ext uri="{9D8B030D-6E8A-4147-A177-3AD203B41FA5}">
                      <a16:colId xmlns:a16="http://schemas.microsoft.com/office/drawing/2014/main" val="1704907393"/>
                    </a:ext>
                  </a:extLst>
                </a:gridCol>
              </a:tblGrid>
              <a:tr h="321053">
                <a:tc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Lato Light" panose="020F0402020204030203" pitchFamily="34" charset="0"/>
                        <a:cs typeface="Lato Light" panose="020F0402020204030203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СОТРУДНИК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4594839"/>
                  </a:ext>
                </a:extLst>
              </a:tr>
              <a:tr h="321053">
                <a:tc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Lato Light" panose="020F0402020204030203" pitchFamily="34" charset="0"/>
                        <a:cs typeface="Lato Light" panose="020F0402020204030203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1 год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2 года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5627516"/>
                  </a:ext>
                </a:extLst>
              </a:tr>
              <a:tr h="3210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solidFill>
                            <a:schemeClr val="bg1"/>
                          </a:solidFill>
                          <a:effectLst/>
                          <a:latin typeface="Lato Light" panose="020F0402020204030203" pitchFamily="34" charset="0"/>
                          <a:cs typeface="Lato Light" panose="020F0402020204030203" pitchFamily="34" charset="0"/>
                        </a:rPr>
                        <a:t>Стоимость сотрудника (</a:t>
                      </a:r>
                      <a:r>
                        <a:rPr lang="ru-RU" sz="1400" b="0" u="none" strike="noStrike" dirty="0" err="1">
                          <a:solidFill>
                            <a:schemeClr val="bg1"/>
                          </a:solidFill>
                          <a:effectLst/>
                          <a:latin typeface="Lato Light" panose="020F0402020204030203" pitchFamily="34" charset="0"/>
                          <a:cs typeface="Lato Light" panose="020F0402020204030203" pitchFamily="34" charset="0"/>
                        </a:rPr>
                        <a:t>ССт</a:t>
                      </a:r>
                      <a:r>
                        <a:rPr lang="ru-RU" sz="1400" b="0" u="none" strike="noStrike" dirty="0">
                          <a:solidFill>
                            <a:schemeClr val="bg1"/>
                          </a:solidFill>
                          <a:effectLst/>
                          <a:latin typeface="Lato Light" panose="020F0402020204030203" pitchFamily="34" charset="0"/>
                          <a:cs typeface="Lato Light" panose="020F0402020204030203" pitchFamily="34" charset="0"/>
                        </a:rPr>
                        <a:t>)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Lato Light" panose="020F0402020204030203" pitchFamily="34" charset="0"/>
                        <a:cs typeface="Lato Light" panose="020F0402020204030203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0" u="none" strike="noStrike" kern="1200" dirty="0">
                          <a:solidFill>
                            <a:srgbClr val="000000"/>
                          </a:solidFill>
                          <a:effectLst/>
                          <a:latin typeface="Lato Light" panose="020F0402020204030203" pitchFamily="34" charset="0"/>
                          <a:ea typeface="+mn-ea"/>
                          <a:cs typeface="Lato Light" panose="020F0402020204030203" pitchFamily="34" charset="0"/>
                        </a:rPr>
                        <a:t>45 000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0" u="none" strike="noStrike" kern="1200" dirty="0">
                          <a:solidFill>
                            <a:srgbClr val="000000"/>
                          </a:solidFill>
                          <a:effectLst/>
                          <a:latin typeface="Lato Light" panose="020F0402020204030203" pitchFamily="34" charset="0"/>
                          <a:ea typeface="+mn-ea"/>
                          <a:cs typeface="Lato Light" panose="020F0402020204030203" pitchFamily="34" charset="0"/>
                        </a:rPr>
                        <a:t>45 000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578009"/>
                  </a:ext>
                </a:extLst>
              </a:tr>
              <a:tr h="3210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solidFill>
                            <a:schemeClr val="bg1"/>
                          </a:solidFill>
                          <a:effectLst/>
                          <a:latin typeface="Lato Light" panose="020F0402020204030203" pitchFamily="34" charset="0"/>
                          <a:cs typeface="Lato Light" panose="020F0402020204030203" pitchFamily="34" charset="0"/>
                        </a:rPr>
                        <a:t>Эквивалент полной занятости (ЭПЗ)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Lato Light" panose="020F0402020204030203" pitchFamily="34" charset="0"/>
                        <a:cs typeface="Lato Light" panose="020F0402020204030203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0" u="none" strike="noStrike" kern="1200" dirty="0">
                          <a:solidFill>
                            <a:srgbClr val="000000"/>
                          </a:solidFill>
                          <a:effectLst/>
                          <a:latin typeface="Lato Light" panose="020F0402020204030203" pitchFamily="34" charset="0"/>
                          <a:ea typeface="+mn-ea"/>
                          <a:cs typeface="Lato Light" panose="020F0402020204030203" pitchFamily="34" charset="0"/>
                        </a:rPr>
                        <a:t>0,31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0" u="none" strike="noStrike" kern="1200" dirty="0">
                          <a:solidFill>
                            <a:srgbClr val="000000"/>
                          </a:solidFill>
                          <a:effectLst/>
                          <a:latin typeface="Lato Light" panose="020F0402020204030203" pitchFamily="34" charset="0"/>
                          <a:ea typeface="+mn-ea"/>
                          <a:cs typeface="Lato Light" panose="020F0402020204030203" pitchFamily="34" charset="0"/>
                        </a:rPr>
                        <a:t>0,31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3717218"/>
                  </a:ext>
                </a:extLst>
              </a:tr>
              <a:tr h="321053">
                <a:tc>
                  <a:txBody>
                    <a:bodyPr/>
                    <a:lstStyle/>
                    <a:p>
                      <a:pPr algn="ctr" fontAlgn="b"/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Lato Light" panose="020F0402020204030203" pitchFamily="34" charset="0"/>
                        <a:cs typeface="Lato Light" panose="020F0402020204030203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3779392"/>
                  </a:ext>
                </a:extLst>
              </a:tr>
              <a:tr h="321053">
                <a:tc>
                  <a:txBody>
                    <a:bodyPr/>
                    <a:lstStyle/>
                    <a:p>
                      <a:pPr algn="ctr" fontAlgn="b"/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Lato Light" panose="020F0402020204030203" pitchFamily="34" charset="0"/>
                        <a:cs typeface="Lato Light" panose="020F0402020204030203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АВТОМАТИЗИРОВАННЫЙ СОТРУДНИК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6034145"/>
                  </a:ext>
                </a:extLst>
              </a:tr>
              <a:tr h="3210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solidFill>
                            <a:schemeClr val="bg1"/>
                          </a:solidFill>
                          <a:effectLst/>
                          <a:latin typeface="Lato Light" panose="020F0402020204030203" pitchFamily="34" charset="0"/>
                          <a:cs typeface="Lato Light" panose="020F0402020204030203" pitchFamily="34" charset="0"/>
                        </a:rPr>
                        <a:t>Стоимость автоматизированного сотрудника (</a:t>
                      </a:r>
                      <a:r>
                        <a:rPr lang="ru-RU" sz="1400" b="0" u="none" strike="noStrike" dirty="0" err="1">
                          <a:solidFill>
                            <a:schemeClr val="bg1"/>
                          </a:solidFill>
                          <a:effectLst/>
                          <a:latin typeface="Lato Light" panose="020F0402020204030203" pitchFamily="34" charset="0"/>
                          <a:cs typeface="Lato Light" panose="020F0402020204030203" pitchFamily="34" charset="0"/>
                        </a:rPr>
                        <a:t>АСт</a:t>
                      </a:r>
                      <a:r>
                        <a:rPr lang="ru-RU" sz="1400" b="0" u="none" strike="noStrike" dirty="0">
                          <a:solidFill>
                            <a:schemeClr val="bg1"/>
                          </a:solidFill>
                          <a:effectLst/>
                          <a:latin typeface="Lato Light" panose="020F0402020204030203" pitchFamily="34" charset="0"/>
                          <a:cs typeface="Lato Light" panose="020F0402020204030203" pitchFamily="34" charset="0"/>
                        </a:rPr>
                        <a:t>)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Lato Light" panose="020F0402020204030203" pitchFamily="34" charset="0"/>
                        <a:cs typeface="Lato Light" panose="020F0402020204030203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Lato Light" panose="020F0402020204030203" pitchFamily="34" charset="0"/>
                          <a:cs typeface="Lato Light" panose="020F0402020204030203" pitchFamily="34" charset="0"/>
                        </a:rPr>
                        <a:t>45 000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Lato Light" panose="020F0402020204030203" pitchFamily="34" charset="0"/>
                        <a:cs typeface="Lato Light" panose="020F0402020204030203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Lato Light" panose="020F0402020204030203" pitchFamily="34" charset="0"/>
                          <a:cs typeface="Lato Light" panose="020F0402020204030203" pitchFamily="34" charset="0"/>
                        </a:rPr>
                        <a:t>45 000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Lato Light" panose="020F0402020204030203" pitchFamily="34" charset="0"/>
                        <a:cs typeface="Lato Light" panose="020F0402020204030203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4834353"/>
                  </a:ext>
                </a:extLst>
              </a:tr>
              <a:tr h="3210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solidFill>
                            <a:schemeClr val="bg1"/>
                          </a:solidFill>
                          <a:effectLst/>
                          <a:latin typeface="Lato Light" panose="020F0402020204030203" pitchFamily="34" charset="0"/>
                          <a:cs typeface="Lato Light" panose="020F0402020204030203" pitchFamily="34" charset="0"/>
                        </a:rPr>
                        <a:t>Стоимость программного обеспечения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Lato Light" panose="020F0402020204030203" pitchFamily="34" charset="0"/>
                        <a:cs typeface="Lato Light" panose="020F0402020204030203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Lato Light" panose="020F0402020204030203" pitchFamily="34" charset="0"/>
                          <a:cs typeface="Lato Light" panose="020F0402020204030203" pitchFamily="34" charset="0"/>
                        </a:rPr>
                        <a:t>28 000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Lato Light" panose="020F0402020204030203" pitchFamily="34" charset="0"/>
                        <a:cs typeface="Lato Light" panose="020F0402020204030203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Lato Light" panose="020F0402020204030203" pitchFamily="34" charset="0"/>
                          <a:cs typeface="Lato Light" panose="020F0402020204030203" pitchFamily="34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Lato Light" panose="020F0402020204030203" pitchFamily="34" charset="0"/>
                        <a:cs typeface="Lato Light" panose="020F0402020204030203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2956734"/>
                  </a:ext>
                </a:extLst>
              </a:tr>
              <a:tr h="3210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solidFill>
                            <a:schemeClr val="bg1"/>
                          </a:solidFill>
                          <a:effectLst/>
                          <a:latin typeface="Lato Light" panose="020F0402020204030203" pitchFamily="34" charset="0"/>
                          <a:cs typeface="Lato Light" panose="020F0402020204030203" pitchFamily="34" charset="0"/>
                        </a:rPr>
                        <a:t>Стоимость внедрения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Lato Light" panose="020F0402020204030203" pitchFamily="34" charset="0"/>
                        <a:cs typeface="Lato Light" panose="020F0402020204030203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Lato Light" panose="020F0402020204030203" pitchFamily="34" charset="0"/>
                          <a:cs typeface="Lato Light" panose="020F0402020204030203" pitchFamily="34" charset="0"/>
                        </a:rPr>
                        <a:t>25 000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Lato Light" panose="020F0402020204030203" pitchFamily="34" charset="0"/>
                        <a:cs typeface="Lato Light" panose="020F0402020204030203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Lato Light" panose="020F0402020204030203" pitchFamily="34" charset="0"/>
                          <a:cs typeface="Lato Light" panose="020F0402020204030203" pitchFamily="34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Lato Light" panose="020F0402020204030203" pitchFamily="34" charset="0"/>
                        <a:cs typeface="Lato Light" panose="020F0402020204030203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7386384"/>
                  </a:ext>
                </a:extLst>
              </a:tr>
              <a:tr h="3210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solidFill>
                            <a:schemeClr val="bg1"/>
                          </a:solidFill>
                          <a:effectLst/>
                          <a:latin typeface="Lato Light" panose="020F0402020204030203" pitchFamily="34" charset="0"/>
                          <a:cs typeface="Lato Light" panose="020F0402020204030203" pitchFamily="34" charset="0"/>
                        </a:rPr>
                        <a:t>Стоимость эксплуатации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Lato Light" panose="020F0402020204030203" pitchFamily="34" charset="0"/>
                        <a:cs typeface="Lato Light" panose="020F0402020204030203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Lato Light" panose="020F0402020204030203" pitchFamily="34" charset="0"/>
                          <a:cs typeface="Lato Light" panose="020F0402020204030203" pitchFamily="34" charset="0"/>
                        </a:rPr>
                        <a:t>3000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Lato Light" panose="020F0402020204030203" pitchFamily="34" charset="0"/>
                        <a:cs typeface="Lato Light" panose="020F0402020204030203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Lato Light" panose="020F0402020204030203" pitchFamily="34" charset="0"/>
                          <a:cs typeface="Lato Light" panose="020F0402020204030203" pitchFamily="34" charset="0"/>
                        </a:rPr>
                        <a:t>3000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Lato Light" panose="020F0402020204030203" pitchFamily="34" charset="0"/>
                        <a:cs typeface="Lato Light" panose="020F0402020204030203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3709907"/>
                  </a:ext>
                </a:extLst>
              </a:tr>
              <a:tr h="3210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solidFill>
                            <a:schemeClr val="bg1"/>
                          </a:solidFill>
                          <a:effectLst/>
                          <a:latin typeface="Lato Light" panose="020F0402020204030203" pitchFamily="34" charset="0"/>
                          <a:cs typeface="Lato Light" panose="020F0402020204030203" pitchFamily="34" charset="0"/>
                        </a:rPr>
                        <a:t>Эквивалент полной занятости (ЭПЗ)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Lato Light" panose="020F0402020204030203" pitchFamily="34" charset="0"/>
                        <a:cs typeface="Lato Light" panose="020F0402020204030203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Lato Light" panose="020F0402020204030203" pitchFamily="34" charset="0"/>
                          <a:cs typeface="Lato Light" panose="020F0402020204030203" pitchFamily="34" charset="0"/>
                        </a:rPr>
                        <a:t>0,06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Lato Light" panose="020F0402020204030203" pitchFamily="34" charset="0"/>
                        <a:cs typeface="Lato Light" panose="020F0402020204030203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Lato Light" panose="020F0402020204030203" pitchFamily="34" charset="0"/>
                          <a:cs typeface="Lato Light" panose="020F0402020204030203" pitchFamily="34" charset="0"/>
                        </a:rPr>
                        <a:t>0,06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Lato Light" panose="020F0402020204030203" pitchFamily="34" charset="0"/>
                        <a:cs typeface="Lato Light" panose="020F0402020204030203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2017866"/>
                  </a:ext>
                </a:extLst>
              </a:tr>
              <a:tr h="3210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solidFill>
                            <a:schemeClr val="bg1"/>
                          </a:solidFill>
                          <a:effectLst/>
                          <a:latin typeface="Lato Light" panose="020F0402020204030203" pitchFamily="34" charset="0"/>
                          <a:cs typeface="Lato Light" panose="020F0402020204030203" pitchFamily="34" charset="0"/>
                        </a:rPr>
                        <a:t>Ценность приобретённого времени (ЦПВ)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Lato Light" panose="020F0402020204030203" pitchFamily="34" charset="0"/>
                        <a:cs typeface="Lato Light" panose="020F0402020204030203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Lato Light" panose="020F0402020204030203" pitchFamily="34" charset="0"/>
                          <a:cs typeface="Lato Light" panose="020F0402020204030203" pitchFamily="34" charset="0"/>
                        </a:rPr>
                        <a:t>130%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Lato Light" panose="020F0402020204030203" pitchFamily="34" charset="0"/>
                        <a:cs typeface="Lato Light" panose="020F0402020204030203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Lato Light" panose="020F0402020204030203" pitchFamily="34" charset="0"/>
                          <a:cs typeface="Lato Light" panose="020F0402020204030203" pitchFamily="34" charset="0"/>
                        </a:rPr>
                        <a:t>384%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Lato Light" panose="020F0402020204030203" pitchFamily="34" charset="0"/>
                        <a:cs typeface="Lato Light" panose="020F0402020204030203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7749814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EB272AF-9042-D54D-2703-96842244616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87" b="96522" l="10000" r="90000">
                        <a14:foregroundMark x1="24275" y1="88043" x2="54710" y2="99130"/>
                        <a14:foregroundMark x1="54710" y1="99130" x2="69493" y2="96630"/>
                        <a14:foregroundMark x1="69493" y1="96630" x2="73913" y2="89457"/>
                        <a14:foregroundMark x1="63261" y1="13261" x2="63261" y2="13261"/>
                        <a14:foregroundMark x1="63043" y1="13587" x2="63043" y2="13587"/>
                        <a14:foregroundMark x1="63261" y1="12826" x2="63261" y2="13261"/>
                        <a14:foregroundMark x1="55217" y1="8478" x2="54130" y2="9783"/>
                        <a14:foregroundMark x1="51087" y1="7283" x2="51087" y2="7826"/>
                        <a14:foregroundMark x1="49565" y1="6087" x2="49565" y2="6739"/>
                        <a14:foregroundMark x1="61232" y1="13261" x2="61449" y2="15217"/>
                        <a14:foregroundMark x1="61812" y1="14022" x2="61812" y2="14565"/>
                        <a14:foregroundMark x1="62899" y1="15326" x2="62826" y2="15543"/>
                        <a14:foregroundMark x1="62971" y1="14130" x2="62971" y2="14130"/>
                        <a14:foregroundMark x1="60870" y1="18261" x2="60870" y2="18261"/>
                        <a14:foregroundMark x1="62536" y1="16739" x2="62536" y2="16739"/>
                        <a14:foregroundMark x1="61957" y1="18261" x2="61957" y2="18261"/>
                        <a14:foregroundMark x1="61884" y1="19239" x2="61884" y2="19239"/>
                        <a14:backgroundMark x1="61792" y1="16739" x2="62029" y2="15543"/>
                        <a14:backgroundMark x1="61490" y1="18261" x2="61792" y2="16739"/>
                        <a14:backgroundMark x1="61232" y1="19565" x2="61490" y2="18261"/>
                        <a14:backgroundMark x1="61159" y1="20000" x2="61159" y2="2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3012" y="3072341"/>
            <a:ext cx="5678488" cy="3785658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2D308B08-B15A-B1A2-0499-FC3C67A3CF98}"/>
              </a:ext>
            </a:extLst>
          </p:cNvPr>
          <p:cNvGrpSpPr/>
          <p:nvPr/>
        </p:nvGrpSpPr>
        <p:grpSpPr>
          <a:xfrm>
            <a:off x="334963" y="5373687"/>
            <a:ext cx="11857037" cy="1"/>
            <a:chOff x="334963" y="5373687"/>
            <a:chExt cx="11857037" cy="1"/>
          </a:xfrm>
        </p:grpSpPr>
        <p:cxnSp>
          <p:nvCxnSpPr>
            <p:cNvPr id="6" name="Прямая соединительная линия 5">
              <a:extLst>
                <a:ext uri="{FF2B5EF4-FFF2-40B4-BE49-F238E27FC236}">
                  <a16:creationId xmlns:a16="http://schemas.microsoft.com/office/drawing/2014/main" id="{258B1BB3-68F1-EE5A-3155-92B99792327E}"/>
                </a:ext>
              </a:extLst>
            </p:cNvPr>
            <p:cNvCxnSpPr>
              <a:cxnSpLocks/>
            </p:cNvCxnSpPr>
            <p:nvPr/>
          </p:nvCxnSpPr>
          <p:spPr>
            <a:xfrm>
              <a:off x="334963" y="5373687"/>
              <a:ext cx="8704262" cy="1"/>
            </a:xfrm>
            <a:prstGeom prst="line">
              <a:avLst/>
            </a:prstGeom>
            <a:ln w="63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>
              <a:extLst>
                <a:ext uri="{FF2B5EF4-FFF2-40B4-BE49-F238E27FC236}">
                  <a16:creationId xmlns:a16="http://schemas.microsoft.com/office/drawing/2014/main" id="{1377C286-3A7A-C207-E3C8-B3A7176CECE9}"/>
                </a:ext>
              </a:extLst>
            </p:cNvPr>
            <p:cNvCxnSpPr>
              <a:cxnSpLocks/>
            </p:cNvCxnSpPr>
            <p:nvPr/>
          </p:nvCxnSpPr>
          <p:spPr>
            <a:xfrm>
              <a:off x="11857038" y="5373687"/>
              <a:ext cx="334962" cy="0"/>
            </a:xfrm>
            <a:prstGeom prst="line">
              <a:avLst/>
            </a:prstGeom>
            <a:ln w="63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313BFABF-4AA0-3FFA-8192-7D599D55CBC9}"/>
              </a:ext>
            </a:extLst>
          </p:cNvPr>
          <p:cNvGrpSpPr/>
          <p:nvPr/>
        </p:nvGrpSpPr>
        <p:grpSpPr>
          <a:xfrm>
            <a:off x="1812924" y="4480755"/>
            <a:ext cx="3095627" cy="738666"/>
            <a:chOff x="1825624" y="4360105"/>
            <a:chExt cx="3095627" cy="738666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5CA496B-3947-7E67-A21C-857E647C22D6}"/>
                </a:ext>
              </a:extLst>
            </p:cNvPr>
            <p:cNvSpPr txBox="1"/>
            <p:nvPr/>
          </p:nvSpPr>
          <p:spPr>
            <a:xfrm>
              <a:off x="1825624" y="4544772"/>
              <a:ext cx="94615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dirty="0">
                  <a:solidFill>
                    <a:schemeClr val="bg1"/>
                  </a:solidFill>
                  <a:latin typeface="Lato Light" panose="020F0402020204030203" pitchFamily="34" charset="0"/>
                  <a:cs typeface="Lato Light" panose="020F0402020204030203" pitchFamily="34" charset="0"/>
                </a:rPr>
                <a:t>ЦПВ</a:t>
              </a:r>
              <a:r>
                <a:rPr lang="en-US" dirty="0">
                  <a:solidFill>
                    <a:schemeClr val="bg1"/>
                  </a:solidFill>
                  <a:latin typeface="Lato Light" panose="020F0402020204030203" pitchFamily="34" charset="0"/>
                  <a:cs typeface="Lato Light" panose="020F0402020204030203" pitchFamily="34" charset="0"/>
                </a:rPr>
                <a:t> </a:t>
              </a:r>
              <a:r>
                <a:rPr lang="ru-RU" dirty="0">
                  <a:solidFill>
                    <a:schemeClr val="bg1"/>
                  </a:solidFill>
                  <a:latin typeface="Lato Light" panose="020F0402020204030203" pitchFamily="34" charset="0"/>
                  <a:cs typeface="Lato Light" panose="020F0402020204030203" pitchFamily="34" charset="0"/>
                </a:rPr>
                <a:t>=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8C4E983-172B-3F9D-D419-14B28CB14E82}"/>
                </a:ext>
              </a:extLst>
            </p:cNvPr>
            <p:cNvSpPr txBox="1"/>
            <p:nvPr/>
          </p:nvSpPr>
          <p:spPr>
            <a:xfrm>
              <a:off x="2533651" y="4360105"/>
              <a:ext cx="149701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dirty="0" err="1">
                  <a:solidFill>
                    <a:schemeClr val="bg1"/>
                  </a:solidFill>
                  <a:latin typeface="Lato Light" panose="020F0402020204030203" pitchFamily="34" charset="0"/>
                  <a:cs typeface="Lato Light" panose="020F0402020204030203" pitchFamily="34" charset="0"/>
                </a:rPr>
                <a:t>ССт</a:t>
              </a:r>
              <a:r>
                <a:rPr lang="en-US" dirty="0">
                  <a:solidFill>
                    <a:schemeClr val="bg1"/>
                  </a:solidFill>
                  <a:latin typeface="Lato Light" panose="020F0402020204030203" pitchFamily="34" charset="0"/>
                  <a:cs typeface="Lato Light" panose="020F0402020204030203" pitchFamily="34" charset="0"/>
                </a:rPr>
                <a:t> </a:t>
              </a:r>
              <a:r>
                <a:rPr lang="ru-RU" dirty="0">
                  <a:solidFill>
                    <a:schemeClr val="bg1"/>
                  </a:solidFill>
                  <a:latin typeface="Lato Light" panose="020F0402020204030203" pitchFamily="34" charset="0"/>
                  <a:cs typeface="Lato Light" panose="020F0402020204030203" pitchFamily="34" charset="0"/>
                </a:rPr>
                <a:t>–</a:t>
              </a:r>
              <a:r>
                <a:rPr lang="en-US" dirty="0">
                  <a:solidFill>
                    <a:schemeClr val="bg1"/>
                  </a:solidFill>
                  <a:latin typeface="Lato Light" panose="020F0402020204030203" pitchFamily="34" charset="0"/>
                  <a:cs typeface="Lato Light" panose="020F0402020204030203" pitchFamily="34" charset="0"/>
                </a:rPr>
                <a:t> </a:t>
              </a:r>
              <a:r>
                <a:rPr lang="ru-RU" dirty="0" err="1">
                  <a:solidFill>
                    <a:schemeClr val="bg1"/>
                  </a:solidFill>
                  <a:latin typeface="Lato Light" panose="020F0402020204030203" pitchFamily="34" charset="0"/>
                  <a:cs typeface="Lato Light" panose="020F0402020204030203" pitchFamily="34" charset="0"/>
                </a:rPr>
                <a:t>АСт</a:t>
              </a:r>
              <a:endParaRPr lang="ru-RU" dirty="0">
                <a:solidFill>
                  <a:schemeClr val="bg1"/>
                </a:solidFill>
                <a:latin typeface="Lato Light" panose="020F0402020204030203" pitchFamily="34" charset="0"/>
                <a:cs typeface="Lato Light" panose="020F0402020204030203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822FA6C-F821-1A73-14D3-9D065684FD14}"/>
                </a:ext>
              </a:extLst>
            </p:cNvPr>
            <p:cNvSpPr txBox="1"/>
            <p:nvPr/>
          </p:nvSpPr>
          <p:spPr>
            <a:xfrm>
              <a:off x="3792539" y="4541281"/>
              <a:ext cx="112871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dirty="0">
                  <a:solidFill>
                    <a:schemeClr val="bg1"/>
                  </a:solidFill>
                  <a:latin typeface="Lato Light" panose="020F0402020204030203" pitchFamily="34" charset="0"/>
                  <a:cs typeface="Lato Light" panose="020F0402020204030203" pitchFamily="34" charset="0"/>
                </a:rPr>
                <a:t>× 100%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24BF23E-C461-3FC3-9307-CA16C87A0EEE}"/>
                </a:ext>
              </a:extLst>
            </p:cNvPr>
            <p:cNvSpPr txBox="1"/>
            <p:nvPr/>
          </p:nvSpPr>
          <p:spPr>
            <a:xfrm>
              <a:off x="2978151" y="4729439"/>
              <a:ext cx="60801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dirty="0" err="1">
                  <a:solidFill>
                    <a:schemeClr val="bg1"/>
                  </a:solidFill>
                  <a:latin typeface="Lato Light" panose="020F0402020204030203" pitchFamily="34" charset="0"/>
                  <a:cs typeface="Lato Light" panose="020F0402020204030203" pitchFamily="34" charset="0"/>
                </a:rPr>
                <a:t>АСт</a:t>
              </a:r>
              <a:r>
                <a:rPr lang="en-US" dirty="0">
                  <a:solidFill>
                    <a:schemeClr val="bg1"/>
                  </a:solidFill>
                  <a:latin typeface="Lato Light" panose="020F0402020204030203" pitchFamily="34" charset="0"/>
                  <a:cs typeface="Lato Light" panose="020F0402020204030203" pitchFamily="34" charset="0"/>
                </a:rPr>
                <a:t> </a:t>
              </a:r>
              <a:endParaRPr lang="ru-RU" dirty="0"/>
            </a:p>
          </p:txBody>
        </p:sp>
        <p:cxnSp>
          <p:nvCxnSpPr>
            <p:cNvPr id="20" name="Прямая соединительная линия 19">
              <a:extLst>
                <a:ext uri="{FF2B5EF4-FFF2-40B4-BE49-F238E27FC236}">
                  <a16:creationId xmlns:a16="http://schemas.microsoft.com/office/drawing/2014/main" id="{5D87A473-5F8D-3A7E-6879-4834800DA68A}"/>
                </a:ext>
              </a:extLst>
            </p:cNvPr>
            <p:cNvCxnSpPr>
              <a:cxnSpLocks/>
            </p:cNvCxnSpPr>
            <p:nvPr/>
          </p:nvCxnSpPr>
          <p:spPr>
            <a:xfrm>
              <a:off x="2716212" y="4744997"/>
              <a:ext cx="1162844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779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C194A4-291A-2ABC-5FDD-EE32E67DC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4" y="5373687"/>
            <a:ext cx="6551612" cy="1484311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Расчёт возврата инвестиций </a:t>
            </a:r>
            <a:br>
              <a:rPr lang="en-US" dirty="0"/>
            </a:br>
            <a:r>
              <a:rPr lang="ru-RU" dirty="0"/>
              <a:t>для автоматизации (ВИА)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6DFBCAEB-C6C0-90C2-0A18-8AC9BDA427C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7284360"/>
              </p:ext>
            </p:extLst>
          </p:nvPr>
        </p:nvGraphicFramePr>
        <p:xfrm>
          <a:off x="334966" y="580570"/>
          <a:ext cx="10082212" cy="274377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723358">
                  <a:extLst>
                    <a:ext uri="{9D8B030D-6E8A-4147-A177-3AD203B41FA5}">
                      <a16:colId xmlns:a16="http://schemas.microsoft.com/office/drawing/2014/main" val="87147526"/>
                    </a:ext>
                  </a:extLst>
                </a:gridCol>
                <a:gridCol w="2679427">
                  <a:extLst>
                    <a:ext uri="{9D8B030D-6E8A-4147-A177-3AD203B41FA5}">
                      <a16:colId xmlns:a16="http://schemas.microsoft.com/office/drawing/2014/main" val="3820824865"/>
                    </a:ext>
                  </a:extLst>
                </a:gridCol>
                <a:gridCol w="2679427">
                  <a:extLst>
                    <a:ext uri="{9D8B030D-6E8A-4147-A177-3AD203B41FA5}">
                      <a16:colId xmlns:a16="http://schemas.microsoft.com/office/drawing/2014/main" val="1704907393"/>
                    </a:ext>
                  </a:extLst>
                </a:gridCol>
              </a:tblGrid>
              <a:tr h="457296">
                <a:tc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Lato Light" panose="020F0402020204030203" pitchFamily="34" charset="0"/>
                        <a:cs typeface="Lato Light" panose="020F0402020204030203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1 год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2 года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5627516"/>
                  </a:ext>
                </a:extLst>
              </a:tr>
              <a:tr h="45729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solidFill>
                            <a:schemeClr val="bg1"/>
                          </a:solidFill>
                          <a:effectLst/>
                          <a:latin typeface="Lato Light" panose="020F0402020204030203" pitchFamily="34" charset="0"/>
                          <a:cs typeface="Lato Light" panose="020F0402020204030203" pitchFamily="34" charset="0"/>
                        </a:rPr>
                        <a:t>Ценность приобретённого времени (ЦПВ)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Lato Light" panose="020F0402020204030203" pitchFamily="34" charset="0"/>
                        <a:cs typeface="Lato Light" panose="020F0402020204030203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0" u="none" strike="noStrike" kern="1200" dirty="0">
                          <a:solidFill>
                            <a:srgbClr val="000000"/>
                          </a:solidFill>
                          <a:effectLst/>
                          <a:latin typeface="Lato Light" panose="020F0402020204030203" pitchFamily="34" charset="0"/>
                          <a:ea typeface="+mn-ea"/>
                          <a:cs typeface="Lato Light" panose="020F0402020204030203" pitchFamily="34" charset="0"/>
                        </a:rPr>
                        <a:t>130%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0" u="none" strike="noStrike" kern="1200" dirty="0">
                          <a:solidFill>
                            <a:srgbClr val="000000"/>
                          </a:solidFill>
                          <a:effectLst/>
                          <a:latin typeface="Lato Light" panose="020F0402020204030203" pitchFamily="34" charset="0"/>
                          <a:ea typeface="+mn-ea"/>
                          <a:cs typeface="Lato Light" panose="020F0402020204030203" pitchFamily="34" charset="0"/>
                        </a:rPr>
                        <a:t>384%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578009"/>
                  </a:ext>
                </a:extLst>
              </a:tr>
              <a:tr h="457296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u="none" strike="noStrike" dirty="0">
                          <a:solidFill>
                            <a:schemeClr val="bg1"/>
                          </a:solidFill>
                          <a:effectLst/>
                          <a:latin typeface="Lato Light" panose="020F0402020204030203" pitchFamily="34" charset="0"/>
                          <a:cs typeface="Lato Light" panose="020F0402020204030203" pitchFamily="34" charset="0"/>
                        </a:rPr>
                        <a:t>Стоимость автоматизированного сотрудника (</a:t>
                      </a:r>
                      <a:r>
                        <a:rPr lang="ru-RU" sz="1400" b="0" u="none" strike="noStrike" dirty="0" err="1">
                          <a:solidFill>
                            <a:schemeClr val="bg1"/>
                          </a:solidFill>
                          <a:effectLst/>
                          <a:latin typeface="Lato Light" panose="020F0402020204030203" pitchFamily="34" charset="0"/>
                          <a:cs typeface="Lato Light" panose="020F0402020204030203" pitchFamily="34" charset="0"/>
                        </a:rPr>
                        <a:t>АСт</a:t>
                      </a:r>
                      <a:r>
                        <a:rPr lang="ru-RU" sz="1400" b="0" u="none" strike="noStrike" dirty="0">
                          <a:solidFill>
                            <a:schemeClr val="bg1"/>
                          </a:solidFill>
                          <a:effectLst/>
                          <a:latin typeface="Lato Light" panose="020F0402020204030203" pitchFamily="34" charset="0"/>
                          <a:cs typeface="Lato Light" panose="020F0402020204030203" pitchFamily="34" charset="0"/>
                        </a:rPr>
                        <a:t>)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Lato Light" panose="020F0402020204030203" pitchFamily="34" charset="0"/>
                        <a:cs typeface="Lato Light" panose="020F0402020204030203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0" u="none" strike="noStrike" kern="1200" dirty="0">
                          <a:solidFill>
                            <a:srgbClr val="000000"/>
                          </a:solidFill>
                          <a:effectLst/>
                          <a:latin typeface="Lato Light" panose="020F0402020204030203" pitchFamily="34" charset="0"/>
                          <a:ea typeface="+mn-ea"/>
                          <a:cs typeface="Lato Light" panose="020F0402020204030203" pitchFamily="34" charset="0"/>
                        </a:rPr>
                        <a:t>6060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0" u="none" strike="noStrike" kern="1200" dirty="0">
                          <a:solidFill>
                            <a:srgbClr val="000000"/>
                          </a:solidFill>
                          <a:effectLst/>
                          <a:latin typeface="Lato Light" panose="020F0402020204030203" pitchFamily="34" charset="0"/>
                          <a:ea typeface="+mn-ea"/>
                          <a:cs typeface="Lato Light" panose="020F0402020204030203" pitchFamily="34" charset="0"/>
                        </a:rPr>
                        <a:t>2880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3717218"/>
                  </a:ext>
                </a:extLst>
              </a:tr>
              <a:tr h="45729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Lato Light" panose="020F0402020204030203" pitchFamily="34" charset="0"/>
                          <a:cs typeface="Lato Light" panose="020F0402020204030203" pitchFamily="34" charset="0"/>
                        </a:rPr>
                        <a:t>Ценность ускорения процесса (в год)</a:t>
                      </a: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0" u="none" strike="noStrike" kern="1200" dirty="0">
                          <a:solidFill>
                            <a:srgbClr val="000000"/>
                          </a:solidFill>
                          <a:effectLst/>
                          <a:latin typeface="Lato Light" panose="020F0402020204030203" pitchFamily="34" charset="0"/>
                          <a:ea typeface="+mn-ea"/>
                          <a:cs typeface="Lato Light" panose="020F0402020204030203" pitchFamily="34" charset="0"/>
                        </a:rPr>
                        <a:t>370 500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0" u="none" strike="noStrike" kern="1200" dirty="0">
                          <a:solidFill>
                            <a:srgbClr val="000000"/>
                          </a:solidFill>
                          <a:effectLst/>
                          <a:latin typeface="Lato Light" panose="020F0402020204030203" pitchFamily="34" charset="0"/>
                          <a:ea typeface="+mn-ea"/>
                          <a:cs typeface="Lato Light" panose="020F0402020204030203" pitchFamily="34" charset="0"/>
                        </a:rPr>
                        <a:t>370 500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4834353"/>
                  </a:ext>
                </a:extLst>
              </a:tr>
              <a:tr h="45729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Lato Light" panose="020F0402020204030203" pitchFamily="34" charset="0"/>
                          <a:cs typeface="Lato Light" panose="020F0402020204030203" pitchFamily="34" charset="0"/>
                        </a:rPr>
                        <a:t>Выгода от меньшего количества ошибок</a:t>
                      </a: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0" u="none" strike="noStrike" kern="1200" dirty="0">
                          <a:solidFill>
                            <a:srgbClr val="000000"/>
                          </a:solidFill>
                          <a:effectLst/>
                          <a:latin typeface="Lato Light" panose="020F0402020204030203" pitchFamily="34" charset="0"/>
                          <a:ea typeface="+mn-ea"/>
                          <a:cs typeface="Lato Light" panose="020F0402020204030203" pitchFamily="34" charset="0"/>
                        </a:rPr>
                        <a:t>216 000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0" u="none" strike="noStrike" kern="1200" dirty="0">
                          <a:solidFill>
                            <a:srgbClr val="000000"/>
                          </a:solidFill>
                          <a:effectLst/>
                          <a:latin typeface="Lato Light" panose="020F0402020204030203" pitchFamily="34" charset="0"/>
                          <a:ea typeface="+mn-ea"/>
                          <a:cs typeface="Lato Light" panose="020F0402020204030203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2956734"/>
                  </a:ext>
                </a:extLst>
              </a:tr>
              <a:tr h="45729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Lato Light" panose="020F0402020204030203" pitchFamily="34" charset="0"/>
                          <a:cs typeface="Lato Light" panose="020F0402020204030203" pitchFamily="34" charset="0"/>
                        </a:rPr>
                        <a:t>Возврат инвестиций для автоматизации (ВИА)</a:t>
                      </a: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0" u="none" strike="noStrike" kern="1200" dirty="0">
                          <a:solidFill>
                            <a:srgbClr val="000000"/>
                          </a:solidFill>
                          <a:effectLst/>
                          <a:latin typeface="Lato Light" panose="020F0402020204030203" pitchFamily="34" charset="0"/>
                          <a:ea typeface="+mn-ea"/>
                          <a:cs typeface="Lato Light" panose="020F0402020204030203" pitchFamily="34" charset="0"/>
                        </a:rPr>
                        <a:t>22,5%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0" u="none" strike="noStrike" kern="1200" dirty="0">
                          <a:solidFill>
                            <a:srgbClr val="000000"/>
                          </a:solidFill>
                          <a:effectLst/>
                          <a:latin typeface="Lato Light" panose="020F0402020204030203" pitchFamily="34" charset="0"/>
                          <a:ea typeface="+mn-ea"/>
                          <a:cs typeface="Lato Light" panose="020F0402020204030203" pitchFamily="34" charset="0"/>
                        </a:rPr>
                        <a:t>28%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7386384"/>
                  </a:ext>
                </a:extLst>
              </a:tr>
            </a:tbl>
          </a:graphicData>
        </a:graphic>
      </p:graphicFrame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DDFADF3F-A868-49ED-7F1B-6706A0ECB14D}"/>
              </a:ext>
            </a:extLst>
          </p:cNvPr>
          <p:cNvGrpSpPr/>
          <p:nvPr/>
        </p:nvGrpSpPr>
        <p:grpSpPr>
          <a:xfrm>
            <a:off x="192037" y="3971355"/>
            <a:ext cx="9972726" cy="755322"/>
            <a:chOff x="637458" y="3996271"/>
            <a:chExt cx="9972726" cy="75532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0D9AF80-8EAB-166E-E2CD-DD4957059753}"/>
                </a:ext>
              </a:extLst>
            </p:cNvPr>
            <p:cNvSpPr txBox="1"/>
            <p:nvPr/>
          </p:nvSpPr>
          <p:spPr>
            <a:xfrm>
              <a:off x="637458" y="4189095"/>
              <a:ext cx="87256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pc="-150" dirty="0">
                  <a:solidFill>
                    <a:schemeClr val="bg1"/>
                  </a:solidFill>
                  <a:latin typeface="Lato Light" panose="020F0402020204030203" pitchFamily="34" charset="0"/>
                  <a:cs typeface="Lato Light" panose="020F0402020204030203" pitchFamily="34" charset="0"/>
                </a:rPr>
                <a:t>ВИА =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DD7AD5B-AA85-9D63-C77E-BB18E4F4CE27}"/>
                </a:ext>
              </a:extLst>
            </p:cNvPr>
            <p:cNvSpPr txBox="1"/>
            <p:nvPr/>
          </p:nvSpPr>
          <p:spPr>
            <a:xfrm>
              <a:off x="1341642" y="3996271"/>
              <a:ext cx="856435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pc="-150" dirty="0">
                  <a:solidFill>
                    <a:schemeClr val="bg1"/>
                  </a:solidFill>
                  <a:latin typeface="Lato Light" panose="020F0402020204030203" pitchFamily="34" charset="0"/>
                  <a:cs typeface="Lato Light" panose="020F0402020204030203" pitchFamily="34" charset="0"/>
                </a:rPr>
                <a:t>ЦПВ</a:t>
              </a:r>
              <a:r>
                <a:rPr lang="en-US" spc="-150" dirty="0">
                  <a:solidFill>
                    <a:schemeClr val="bg1"/>
                  </a:solidFill>
                  <a:latin typeface="Lato Light" panose="020F0402020204030203" pitchFamily="34" charset="0"/>
                  <a:cs typeface="Lato Light" panose="020F0402020204030203" pitchFamily="34" charset="0"/>
                </a:rPr>
                <a:t> × </a:t>
              </a:r>
              <a:r>
                <a:rPr lang="ru-RU" spc="-150" dirty="0" err="1">
                  <a:solidFill>
                    <a:schemeClr val="bg1"/>
                  </a:solidFill>
                  <a:latin typeface="Lato Light" panose="020F0402020204030203" pitchFamily="34" charset="0"/>
                  <a:cs typeface="Lato Light" panose="020F0402020204030203" pitchFamily="34" charset="0"/>
                </a:rPr>
                <a:t>АСт</a:t>
              </a:r>
              <a:r>
                <a:rPr lang="en-US" spc="-150" dirty="0">
                  <a:solidFill>
                    <a:schemeClr val="bg1"/>
                  </a:solidFill>
                  <a:latin typeface="Lato Light" panose="020F0402020204030203" pitchFamily="34" charset="0"/>
                  <a:cs typeface="Lato Light" panose="020F0402020204030203" pitchFamily="34" charset="0"/>
                </a:rPr>
                <a:t> </a:t>
              </a:r>
              <a:r>
                <a:rPr lang="ru-RU" spc="-150" dirty="0">
                  <a:solidFill>
                    <a:schemeClr val="bg1"/>
                  </a:solidFill>
                  <a:latin typeface="Lato Light" panose="020F0402020204030203" pitchFamily="34" charset="0"/>
                  <a:cs typeface="Lato Light" panose="020F0402020204030203" pitchFamily="34" charset="0"/>
                </a:rPr>
                <a:t>+ Ценность ускорения процесса</a:t>
              </a:r>
              <a:r>
                <a:rPr lang="en-US" spc="-150" dirty="0">
                  <a:solidFill>
                    <a:schemeClr val="bg1"/>
                  </a:solidFill>
                  <a:latin typeface="Lato Light" panose="020F0402020204030203" pitchFamily="34" charset="0"/>
                  <a:cs typeface="Lato Light" panose="020F0402020204030203" pitchFamily="34" charset="0"/>
                </a:rPr>
                <a:t> </a:t>
              </a:r>
              <a:r>
                <a:rPr lang="ru-RU" spc="-150" dirty="0">
                  <a:solidFill>
                    <a:schemeClr val="bg1"/>
                  </a:solidFill>
                  <a:latin typeface="Lato Light" panose="020F0402020204030203" pitchFamily="34" charset="0"/>
                  <a:cs typeface="Lato Light" panose="020F0402020204030203" pitchFamily="34" charset="0"/>
                </a:rPr>
                <a:t>+ Выгода от меньшего количества ошибок </a:t>
              </a:r>
              <a:r>
                <a:rPr lang="en-US" spc="-150" dirty="0">
                  <a:solidFill>
                    <a:schemeClr val="bg1"/>
                  </a:solidFill>
                  <a:latin typeface="Lato Light" panose="020F0402020204030203" pitchFamily="34" charset="0"/>
                  <a:cs typeface="Lato Light" panose="020F0402020204030203" pitchFamily="34" charset="0"/>
                </a:rPr>
                <a:t>–</a:t>
              </a:r>
              <a:r>
                <a:rPr lang="ru-RU" spc="-150" dirty="0">
                  <a:solidFill>
                    <a:schemeClr val="bg1"/>
                  </a:solidFill>
                  <a:latin typeface="Lato Light" panose="020F0402020204030203" pitchFamily="34" charset="0"/>
                  <a:cs typeface="Lato Light" panose="020F0402020204030203" pitchFamily="34" charset="0"/>
                </a:rPr>
                <a:t> </a:t>
              </a:r>
              <a:r>
                <a:rPr lang="ru-RU" spc="-150" dirty="0" err="1">
                  <a:solidFill>
                    <a:schemeClr val="bg1"/>
                  </a:solidFill>
                  <a:latin typeface="Lato Light" panose="020F0402020204030203" pitchFamily="34" charset="0"/>
                  <a:cs typeface="Lato Light" panose="020F0402020204030203" pitchFamily="34" charset="0"/>
                </a:rPr>
                <a:t>АСт</a:t>
              </a:r>
              <a:endParaRPr lang="ru-RU" spc="-150" dirty="0">
                <a:solidFill>
                  <a:schemeClr val="bg1"/>
                </a:solidFill>
                <a:latin typeface="Lato Light" panose="020F0402020204030203" pitchFamily="34" charset="0"/>
                <a:cs typeface="Lato Light" panose="020F0402020204030203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EECD71B-73E4-C9AC-02A9-5BCEC798D8B2}"/>
                </a:ext>
              </a:extLst>
            </p:cNvPr>
            <p:cNvSpPr txBox="1"/>
            <p:nvPr/>
          </p:nvSpPr>
          <p:spPr>
            <a:xfrm>
              <a:off x="5288314" y="4382261"/>
              <a:ext cx="69303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pc="-150" dirty="0" err="1">
                  <a:solidFill>
                    <a:schemeClr val="bg1"/>
                  </a:solidFill>
                  <a:latin typeface="Lato Light" panose="020F0402020204030203" pitchFamily="34" charset="0"/>
                  <a:cs typeface="Lato Light" panose="020F0402020204030203" pitchFamily="34" charset="0"/>
                </a:rPr>
                <a:t>АСт</a:t>
              </a:r>
              <a:endParaRPr lang="ru-RU" spc="-150" dirty="0">
                <a:solidFill>
                  <a:schemeClr val="bg1"/>
                </a:solidFill>
                <a:latin typeface="Lato Light" panose="020F0402020204030203" pitchFamily="34" charset="0"/>
                <a:cs typeface="Lato Light" panose="020F0402020204030203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B9C03CB-5A32-3CD0-405E-101606BEF84E}"/>
                </a:ext>
              </a:extLst>
            </p:cNvPr>
            <p:cNvSpPr txBox="1"/>
            <p:nvPr/>
          </p:nvSpPr>
          <p:spPr>
            <a:xfrm>
              <a:off x="9759646" y="4197595"/>
              <a:ext cx="85053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pc="-150" dirty="0">
                  <a:solidFill>
                    <a:schemeClr val="bg1"/>
                  </a:solidFill>
                  <a:latin typeface="Lato Light" panose="020F0402020204030203" pitchFamily="34" charset="0"/>
                  <a:cs typeface="Lato Light" panose="020F0402020204030203" pitchFamily="34" charset="0"/>
                </a:rPr>
                <a:t>×</a:t>
              </a:r>
              <a:r>
                <a:rPr lang="en-US" spc="-150" dirty="0">
                  <a:solidFill>
                    <a:schemeClr val="bg1"/>
                  </a:solidFill>
                  <a:latin typeface="Lato Light" panose="020F0402020204030203" pitchFamily="34" charset="0"/>
                  <a:cs typeface="Lato Light" panose="020F0402020204030203" pitchFamily="34" charset="0"/>
                </a:rPr>
                <a:t> </a:t>
              </a:r>
              <a:r>
                <a:rPr lang="ru-RU" spc="-150" dirty="0">
                  <a:solidFill>
                    <a:schemeClr val="bg1"/>
                  </a:solidFill>
                  <a:latin typeface="Lato Light" panose="020F0402020204030203" pitchFamily="34" charset="0"/>
                  <a:cs typeface="Lato Light" panose="020F0402020204030203" pitchFamily="34" charset="0"/>
                </a:rPr>
                <a:t>100%</a:t>
              </a:r>
            </a:p>
          </p:txBody>
        </p: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E1615CBF-54AB-FCEA-99F7-A02F0C66049A}"/>
                </a:ext>
              </a:extLst>
            </p:cNvPr>
            <p:cNvCxnSpPr>
              <a:cxnSpLocks/>
            </p:cNvCxnSpPr>
            <p:nvPr/>
          </p:nvCxnSpPr>
          <p:spPr>
            <a:xfrm>
              <a:off x="1503886" y="4387474"/>
              <a:ext cx="8243364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C8E2CBA-F10F-ECA3-6DB1-6547A29820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61" b="97609" l="10000" r="90000">
                        <a14:foregroundMark x1="12536" y1="84022" x2="20580" y2="95870"/>
                        <a14:foregroundMark x1="20580" y1="95870" x2="82754" y2="97826"/>
                        <a14:foregroundMark x1="82754" y1="97826" x2="84420" y2="91087"/>
                        <a14:foregroundMark x1="60652" y1="12500" x2="60652" y2="12500"/>
                        <a14:foregroundMark x1="65613" y1="8913" x2="64493" y2="10000"/>
                        <a14:foregroundMark x1="66172" y1="8370" x2="65613" y2="8913"/>
                        <a14:foregroundMark x1="66620" y1="7935" x2="66172" y2="8370"/>
                        <a14:foregroundMark x1="67180" y1="7391" x2="66620" y2="7935"/>
                        <a14:foregroundMark x1="68188" y1="6413" x2="67180" y2="7391"/>
                        <a14:foregroundMark x1="69420" y1="5217" x2="68188" y2="6413"/>
                        <a14:foregroundMark x1="67101" y1="4891" x2="68333" y2="3261"/>
                        <a14:foregroundMark x1="63043" y1="9022" x2="63043" y2="9022"/>
                        <a14:foregroundMark x1="63188" y1="8913" x2="63188" y2="8913"/>
                        <a14:foregroundMark x1="63478" y1="8913" x2="63478" y2="8913"/>
                        <a14:foregroundMark x1="63841" y1="8804" x2="63841" y2="8804"/>
                        <a14:foregroundMark x1="63986" y1="8478" x2="63986" y2="8478"/>
                        <a14:foregroundMark x1="64275" y1="8478" x2="64275" y2="8478"/>
                        <a14:foregroundMark x1="64710" y1="8261" x2="64710" y2="8261"/>
                        <a14:foregroundMark x1="65072" y1="7609" x2="65072" y2="7609"/>
                        <a14:foregroundMark x1="65290" y1="7283" x2="65290" y2="7283"/>
                        <a14:foregroundMark x1="65507" y1="6848" x2="65507" y2="6848"/>
                        <a14:foregroundMark x1="65580" y1="6630" x2="65580" y2="6630"/>
                        <a14:foregroundMark x1="65797" y1="6304" x2="65797" y2="6304"/>
                        <a14:foregroundMark x1="66159" y1="5543" x2="66159" y2="5543"/>
                        <a14:foregroundMark x1="65942" y1="5870" x2="65942" y2="5870"/>
                        <a14:foregroundMark x1="66377" y1="5543" x2="66377" y2="5543"/>
                        <a14:foregroundMark x1="75652" y1="23043" x2="75652" y2="23043"/>
                        <a14:foregroundMark x1="70362" y1="29783" x2="65000" y2="20652"/>
                        <a14:foregroundMark x1="65000" y1="20652" x2="65000" y2="20652"/>
                        <a14:foregroundMark x1="72101" y1="28261" x2="72101" y2="28261"/>
                        <a14:foregroundMark x1="76594" y1="22717" x2="76594" y2="22717"/>
                        <a14:foregroundMark x1="76739" y1="21848" x2="76739" y2="21848"/>
                        <a14:foregroundMark x1="74855" y1="20326" x2="74855" y2="20326"/>
                        <a14:foregroundMark x1="70942" y1="29348" x2="70942" y2="29348"/>
                        <a14:foregroundMark x1="71232" y1="29239" x2="71232" y2="29239"/>
                        <a14:backgroundMark x1="65652" y1="7935" x2="65652" y2="7935"/>
                        <a14:backgroundMark x1="66014" y1="7391" x2="66014" y2="7391"/>
                        <a14:backgroundMark x1="67101" y1="6413" x2="67101" y2="6413"/>
                        <a14:backgroundMark x1="65290" y1="8370" x2="65290" y2="8370"/>
                        <a14:backgroundMark x1="65000" y1="8913" x2="65000" y2="8913"/>
                        <a14:backgroundMark x1="67609" y1="5543" x2="67609" y2="5543"/>
                        <a14:backgroundMark x1="74420" y1="23696" x2="74420" y2="23696"/>
                        <a14:backgroundMark x1="75942" y1="21848" x2="75942" y2="21848"/>
                        <a14:backgroundMark x1="70942" y1="30435" x2="70942" y2="30435"/>
                        <a14:backgroundMark x1="71522" y1="31848" x2="71522" y2="31848"/>
                        <a14:backgroundMark x1="72754" y1="34783" x2="72754" y2="34783"/>
                        <a14:backgroundMark x1="72319" y1="34565" x2="72319" y2="34565"/>
                        <a14:backgroundMark x1="72899" y1="34130" x2="72899" y2="34130"/>
                        <a14:backgroundMark x1="71957" y1="34891" x2="71957" y2="34891"/>
                        <a14:backgroundMark x1="71449" y1="32500" x2="71449" y2="32500"/>
                        <a14:backgroundMark x1="71667" y1="29457" x2="71667" y2="29457"/>
                        <a14:backgroundMark x1="72029" y1="29022" x2="72029" y2="29022"/>
                        <a14:backgroundMark x1="72391" y1="28804" x2="72391" y2="28804"/>
                        <a14:backgroundMark x1="72536" y1="28696" x2="72536" y2="286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4433" y="3388370"/>
            <a:ext cx="5204442" cy="3469628"/>
          </a:xfrm>
          <a:prstGeom prst="rect">
            <a:avLst/>
          </a:prstGeom>
        </p:spPr>
      </p:pic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1AB64A47-6BFD-1F67-2049-92295AC712DE}"/>
              </a:ext>
            </a:extLst>
          </p:cNvPr>
          <p:cNvCxnSpPr>
            <a:cxnSpLocks/>
          </p:cNvCxnSpPr>
          <p:nvPr/>
        </p:nvCxnSpPr>
        <p:spPr>
          <a:xfrm>
            <a:off x="334963" y="5373687"/>
            <a:ext cx="8904287" cy="0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871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8104C3B3-EEFF-F184-39B9-05E238477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CTsoft Enterprise </a:t>
            </a:r>
            <a:br>
              <a:rPr lang="en-US" dirty="0"/>
            </a:br>
            <a:r>
              <a:rPr lang="ru-RU" dirty="0"/>
              <a:t>и «Его Величество» Бизнес</a:t>
            </a:r>
            <a:r>
              <a:rPr lang="en-US" dirty="0"/>
              <a:t>-</a:t>
            </a:r>
            <a:r>
              <a:rPr lang="ru-RU" dirty="0"/>
              <a:t>процесс</a:t>
            </a:r>
          </a:p>
        </p:txBody>
      </p:sp>
      <p:pic>
        <p:nvPicPr>
          <p:cNvPr id="26" name="Picture 8">
            <a:extLst>
              <a:ext uri="{FF2B5EF4-FFF2-40B4-BE49-F238E27FC236}">
                <a16:creationId xmlns:a16="http://schemas.microsoft.com/office/drawing/2014/main" id="{C5F28630-976E-E052-3ECB-4DE9BABAF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35575" y="3708416"/>
            <a:ext cx="4723554" cy="3149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EE9F6798-23DC-98B0-5145-1C4320997586}"/>
              </a:ext>
            </a:extLst>
          </p:cNvPr>
          <p:cNvGrpSpPr/>
          <p:nvPr/>
        </p:nvGrpSpPr>
        <p:grpSpPr>
          <a:xfrm>
            <a:off x="334963" y="5373687"/>
            <a:ext cx="11857037" cy="0"/>
            <a:chOff x="334963" y="5373687"/>
            <a:chExt cx="11857037" cy="0"/>
          </a:xfrm>
        </p:grpSpPr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69FF2E02-2723-6A81-9595-4E7E9A3893B7}"/>
                </a:ext>
              </a:extLst>
            </p:cNvPr>
            <p:cNvCxnSpPr>
              <a:cxnSpLocks/>
            </p:cNvCxnSpPr>
            <p:nvPr/>
          </p:nvCxnSpPr>
          <p:spPr>
            <a:xfrm>
              <a:off x="334963" y="5373687"/>
              <a:ext cx="9164637" cy="0"/>
            </a:xfrm>
            <a:prstGeom prst="line">
              <a:avLst/>
            </a:prstGeom>
            <a:ln w="63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>
              <a:extLst>
                <a:ext uri="{FF2B5EF4-FFF2-40B4-BE49-F238E27FC236}">
                  <a16:creationId xmlns:a16="http://schemas.microsoft.com/office/drawing/2014/main" id="{283318D2-627B-D167-F080-3DDCE7A9C278}"/>
                </a:ext>
              </a:extLst>
            </p:cNvPr>
            <p:cNvCxnSpPr>
              <a:cxnSpLocks/>
            </p:cNvCxnSpPr>
            <p:nvPr/>
          </p:nvCxnSpPr>
          <p:spPr>
            <a:xfrm>
              <a:off x="11714205" y="5373687"/>
              <a:ext cx="477795" cy="0"/>
            </a:xfrm>
            <a:prstGeom prst="line">
              <a:avLst/>
            </a:prstGeom>
            <a:ln w="63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4EBE1B-1579-4BEE-AFC3-6F7E9CB6F2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2" y="327020"/>
            <a:ext cx="10082213" cy="2224102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4800" dirty="0">
                <a:solidFill>
                  <a:schemeClr val="accent4">
                    <a:lumMod val="75000"/>
                  </a:schemeClr>
                </a:solidFill>
                <a:ea typeface="Calibri" panose="020F0502020204030204" pitchFamily="34" charset="0"/>
              </a:rPr>
              <a:t>ROI </a:t>
            </a:r>
            <a:r>
              <a:rPr lang="ru-RU" sz="4800" dirty="0">
                <a:solidFill>
                  <a:schemeClr val="accent4">
                    <a:lumMod val="75000"/>
                  </a:schemeClr>
                </a:solidFill>
                <a:ea typeface="Calibri" panose="020F0502020204030204" pitchFamily="34" charset="0"/>
              </a:rPr>
              <a:t>колеблется от 20% до 300% </a:t>
            </a:r>
            <a:br>
              <a:rPr lang="ru-RU" sz="4800" dirty="0">
                <a:solidFill>
                  <a:schemeClr val="accent4">
                    <a:lumMod val="75000"/>
                  </a:schemeClr>
                </a:solidFill>
                <a:ea typeface="Calibri" panose="020F0502020204030204" pitchFamily="34" charset="0"/>
              </a:rPr>
            </a:br>
            <a:r>
              <a:rPr lang="ru-RU" sz="4800" dirty="0">
                <a:solidFill>
                  <a:schemeClr val="accent4">
                    <a:lumMod val="75000"/>
                  </a:schemeClr>
                </a:solidFill>
                <a:ea typeface="Calibri" panose="020F0502020204030204" pitchFamily="34" charset="0"/>
              </a:rPr>
              <a:t>в первый год внедрения, </a:t>
            </a:r>
            <a:br>
              <a:rPr lang="ru-RU" sz="4800" dirty="0">
                <a:solidFill>
                  <a:schemeClr val="accent4">
                    <a:lumMod val="75000"/>
                  </a:schemeClr>
                </a:solidFill>
                <a:ea typeface="Calibri" panose="020F0502020204030204" pitchFamily="34" charset="0"/>
              </a:rPr>
            </a:br>
            <a:r>
              <a:rPr lang="ru-RU" sz="4800" dirty="0">
                <a:solidFill>
                  <a:schemeClr val="accent4">
                    <a:lumMod val="75000"/>
                  </a:schemeClr>
                </a:solidFill>
                <a:ea typeface="Calibri" panose="020F0502020204030204" pitchFamily="34" charset="0"/>
              </a:rPr>
              <a:t>в зависимости от модели </a:t>
            </a:r>
            <a:br>
              <a:rPr lang="ru-RU" sz="4800" dirty="0">
                <a:solidFill>
                  <a:schemeClr val="accent4">
                    <a:lumMod val="75000"/>
                  </a:schemeClr>
                </a:solidFill>
                <a:ea typeface="Calibri" panose="020F0502020204030204" pitchFamily="34" charset="0"/>
              </a:rPr>
            </a:br>
            <a:r>
              <a:rPr lang="ru-RU" sz="4800" dirty="0">
                <a:solidFill>
                  <a:schemeClr val="accent4">
                    <a:lumMod val="75000"/>
                  </a:schemeClr>
                </a:solidFill>
                <a:ea typeface="Calibri" panose="020F0502020204030204" pitchFamily="34" charset="0"/>
              </a:rPr>
              <a:t>автоматизации</a:t>
            </a:r>
            <a:endParaRPr lang="ru-RU" dirty="0"/>
          </a:p>
        </p:txBody>
      </p:sp>
      <p:sp>
        <p:nvSpPr>
          <p:cNvPr id="2" name="Объект 2">
            <a:extLst>
              <a:ext uri="{FF2B5EF4-FFF2-40B4-BE49-F238E27FC236}">
                <a16:creationId xmlns:a16="http://schemas.microsoft.com/office/drawing/2014/main" id="{DCBAC67A-CBB5-B242-B721-C72553CA8655}"/>
              </a:ext>
            </a:extLst>
          </p:cNvPr>
          <p:cNvSpPr txBox="1">
            <a:spLocks/>
          </p:cNvSpPr>
          <p:nvPr/>
        </p:nvSpPr>
        <p:spPr>
          <a:xfrm>
            <a:off x="334963" y="2224104"/>
            <a:ext cx="9304337" cy="3059096"/>
          </a:xfrm>
          <a:prstGeom prst="rect">
            <a:avLst/>
          </a:prstGeom>
        </p:spPr>
        <p:txBody>
          <a:bodyPr vert="horz" lIns="91440" tIns="180000" rIns="91440" bIns="18000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75000"/>
                  </a:schemeClr>
                </a:solidFill>
                <a:latin typeface="Lato Light" panose="020F0402020204030203" pitchFamily="34" charset="0"/>
                <a:ea typeface="+mn-ea"/>
                <a:cs typeface="Lato Light" panose="020F04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75000"/>
                  </a:schemeClr>
                </a:solidFill>
                <a:latin typeface="Lato Light" panose="020F0402020204030203" pitchFamily="34" charset="0"/>
                <a:ea typeface="+mn-ea"/>
                <a:cs typeface="Lato Light" panose="020F04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75000"/>
                  </a:schemeClr>
                </a:solidFill>
                <a:latin typeface="Lato Light" panose="020F0402020204030203" pitchFamily="34" charset="0"/>
                <a:ea typeface="+mn-ea"/>
                <a:cs typeface="Lato Light" panose="020F04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1">
                    <a:lumMod val="75000"/>
                  </a:schemeClr>
                </a:solidFill>
                <a:latin typeface="Lato Light" panose="020F0402020204030203" pitchFamily="34" charset="0"/>
                <a:ea typeface="+mn-ea"/>
                <a:cs typeface="Lato Light" panose="020F04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1">
                    <a:lumMod val="75000"/>
                  </a:schemeClr>
                </a:solidFill>
                <a:latin typeface="Lato Light" panose="020F0402020204030203" pitchFamily="34" charset="0"/>
                <a:ea typeface="+mn-ea"/>
                <a:cs typeface="Lato Light" panose="020F04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ru-RU" dirty="0">
                <a:ea typeface="Calibri" panose="020F0502020204030204" pitchFamily="34" charset="0"/>
              </a:rPr>
              <a:t>А именно:</a:t>
            </a:r>
          </a:p>
          <a:p>
            <a:pPr marL="444500" indent="-444500">
              <a:lnSpc>
                <a:spcPct val="90000"/>
              </a:lnSpc>
              <a:buClr>
                <a:schemeClr val="accent4">
                  <a:lumMod val="75000"/>
                </a:schemeClr>
              </a:buClr>
              <a:buSzPct val="120000"/>
              <a:buFont typeface="+mj-lt"/>
              <a:buAutoNum type="arabicPeriod"/>
            </a:pPr>
            <a:r>
              <a:rPr lang="ru-RU" dirty="0">
                <a:ea typeface="Calibri" panose="020F0502020204030204" pitchFamily="34" charset="0"/>
              </a:rPr>
              <a:t>Оптимизация отдельных бизнес-процессов или развёртывание масштабной программы автоматизации.</a:t>
            </a:r>
          </a:p>
          <a:p>
            <a:pPr marL="444500" indent="-444500">
              <a:lnSpc>
                <a:spcPct val="90000"/>
              </a:lnSpc>
              <a:buClr>
                <a:schemeClr val="accent4">
                  <a:lumMod val="75000"/>
                </a:schemeClr>
              </a:buClr>
              <a:buSzPct val="120000"/>
              <a:buFont typeface="+mj-lt"/>
              <a:buAutoNum type="arabicPeriod"/>
            </a:pPr>
            <a:r>
              <a:rPr lang="ru-RU" dirty="0">
                <a:ea typeface="Calibri" panose="020F0502020204030204" pitchFamily="34" charset="0"/>
              </a:rPr>
              <a:t>Использование готовых бизнес-логик и попытка их совмещения с вашими фактическими БП или разработка бизнес логик в строгом соответствии с вашим фактическим БП (подгонка «готового костюма» или «пошив» на заказ)!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826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8104C3B3-EEFF-F184-39B9-05E238477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CTsoft Enterprise </a:t>
            </a:r>
            <a:br>
              <a:rPr lang="en-US" dirty="0"/>
            </a:br>
            <a:r>
              <a:rPr lang="ru-RU" dirty="0"/>
              <a:t>и «Его Величество» Бизнес</a:t>
            </a:r>
            <a:r>
              <a:rPr lang="en-US" dirty="0"/>
              <a:t>-</a:t>
            </a:r>
            <a:r>
              <a:rPr lang="ru-RU" dirty="0"/>
              <a:t>процесс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6C241BF-0205-8093-E656-DE5D9B659F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5" y="1"/>
            <a:ext cx="9571036" cy="537368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b="1" dirty="0">
                <a:solidFill>
                  <a:schemeClr val="bg1"/>
                </a:solidFill>
              </a:rPr>
              <a:t>CTsoft Enterprise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dirty="0"/>
              <a:t>– распределённый трёхуровневый программный продукт, построенный на </a:t>
            </a:r>
            <a:r>
              <a:rPr lang="en-US" sz="2800" dirty="0"/>
              <a:t>SaaS</a:t>
            </a:r>
            <a:r>
              <a:rPr lang="ru-RU" sz="2800" dirty="0"/>
              <a:t>-платформе, для автоматизации крупных предприятий торговли, складского хозяйства, производства и логистики с использованием терминалов сбора данных.</a:t>
            </a:r>
          </a:p>
          <a:p>
            <a:pPr marL="0" indent="0" algn="ctr">
              <a:buNone/>
            </a:pPr>
            <a:r>
              <a:rPr lang="ru-RU" sz="2800" dirty="0"/>
              <a:t>Позволяет автоматизировать </a:t>
            </a:r>
            <a:r>
              <a:rPr lang="ru-RU" sz="2800" b="1" dirty="0">
                <a:solidFill>
                  <a:schemeClr val="bg1"/>
                </a:solidFill>
              </a:rPr>
              <a:t>именно Ваши </a:t>
            </a:r>
            <a:r>
              <a:rPr lang="ru-RU" sz="2800" dirty="0"/>
              <a:t>бизнес-</a:t>
            </a:r>
            <a:br>
              <a:rPr lang="en-US" sz="2800" dirty="0"/>
            </a:br>
            <a:r>
              <a:rPr lang="ru-RU" sz="2800" dirty="0"/>
              <a:t>процессы, любого уровня, </a:t>
            </a:r>
            <a:r>
              <a:rPr lang="ru-RU" sz="2800" b="1" dirty="0">
                <a:solidFill>
                  <a:schemeClr val="bg1"/>
                </a:solidFill>
              </a:rPr>
              <a:t>на Ваших </a:t>
            </a:r>
            <a:r>
              <a:rPr lang="ru-RU" sz="2800" dirty="0"/>
              <a:t>предприятиях </a:t>
            </a:r>
            <a:br>
              <a:rPr lang="en-US" sz="2800" dirty="0"/>
            </a:br>
            <a:r>
              <a:rPr lang="ru-RU" sz="2800" dirty="0"/>
              <a:t>с учётом </a:t>
            </a:r>
            <a:r>
              <a:rPr lang="ru-RU" sz="2800" b="1" dirty="0">
                <a:solidFill>
                  <a:schemeClr val="bg1"/>
                </a:solidFill>
              </a:rPr>
              <a:t>именно Вашей </a:t>
            </a:r>
            <a:r>
              <a:rPr lang="ru-RU" sz="2800" dirty="0"/>
              <a:t>структуры бизнеса, </a:t>
            </a:r>
            <a:br>
              <a:rPr lang="en-US" sz="2800" dirty="0"/>
            </a:br>
            <a:r>
              <a:rPr lang="ru-RU" sz="2800" dirty="0"/>
              <a:t>без программистов.</a:t>
            </a:r>
          </a:p>
          <a:p>
            <a:pPr marL="0" indent="0" algn="ctr">
              <a:buNone/>
            </a:pPr>
            <a:r>
              <a:rPr lang="ru-RU" sz="2800" dirty="0"/>
              <a:t>Никакой унификации: </a:t>
            </a:r>
            <a:r>
              <a:rPr lang="en-US" sz="2800" b="1" dirty="0">
                <a:solidFill>
                  <a:schemeClr val="bg1"/>
                </a:solidFill>
              </a:rPr>
              <a:t>Tweak &amp; Trace</a:t>
            </a:r>
            <a:r>
              <a:rPr lang="ru-RU" sz="2800" b="1" dirty="0">
                <a:solidFill>
                  <a:schemeClr val="bg1"/>
                </a:solidFill>
              </a:rPr>
              <a:t>!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6" name="Picture 8">
            <a:extLst>
              <a:ext uri="{FF2B5EF4-FFF2-40B4-BE49-F238E27FC236}">
                <a16:creationId xmlns:a16="http://schemas.microsoft.com/office/drawing/2014/main" id="{C5F28630-976E-E052-3ECB-4DE9BABAF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25808" y="3429000"/>
            <a:ext cx="5143089" cy="342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EE9F6798-23DC-98B0-5145-1C4320997586}"/>
              </a:ext>
            </a:extLst>
          </p:cNvPr>
          <p:cNvGrpSpPr/>
          <p:nvPr/>
        </p:nvGrpSpPr>
        <p:grpSpPr>
          <a:xfrm>
            <a:off x="334963" y="5373687"/>
            <a:ext cx="11857037" cy="0"/>
            <a:chOff x="334963" y="5373687"/>
            <a:chExt cx="11857037" cy="0"/>
          </a:xfrm>
        </p:grpSpPr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69FF2E02-2723-6A81-9595-4E7E9A3893B7}"/>
                </a:ext>
              </a:extLst>
            </p:cNvPr>
            <p:cNvCxnSpPr>
              <a:cxnSpLocks/>
            </p:cNvCxnSpPr>
            <p:nvPr/>
          </p:nvCxnSpPr>
          <p:spPr>
            <a:xfrm>
              <a:off x="334963" y="5373687"/>
              <a:ext cx="8618537" cy="0"/>
            </a:xfrm>
            <a:prstGeom prst="line">
              <a:avLst/>
            </a:prstGeom>
            <a:ln w="63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>
              <a:extLst>
                <a:ext uri="{FF2B5EF4-FFF2-40B4-BE49-F238E27FC236}">
                  <a16:creationId xmlns:a16="http://schemas.microsoft.com/office/drawing/2014/main" id="{283318D2-627B-D167-F080-3DDCE7A9C278}"/>
                </a:ext>
              </a:extLst>
            </p:cNvPr>
            <p:cNvCxnSpPr>
              <a:cxnSpLocks/>
            </p:cNvCxnSpPr>
            <p:nvPr/>
          </p:nvCxnSpPr>
          <p:spPr>
            <a:xfrm>
              <a:off x="11857038" y="5373687"/>
              <a:ext cx="334962" cy="0"/>
            </a:xfrm>
            <a:prstGeom prst="line">
              <a:avLst/>
            </a:prstGeom>
            <a:ln w="63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750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C81E01-B7F5-3A7E-7700-F709F41DB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5373687"/>
            <a:ext cx="8748000" cy="148431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solidFill>
                  <a:prstClr val="white"/>
                </a:solidFill>
              </a:rPr>
              <a:t>SaaS</a:t>
            </a:r>
            <a:r>
              <a:rPr lang="ru-RU" sz="3600" dirty="0">
                <a:solidFill>
                  <a:prstClr val="white"/>
                </a:solidFill>
              </a:rPr>
              <a:t> – это не только не страшно, </a:t>
            </a:r>
            <a:br>
              <a:rPr lang="ru-RU" sz="3600" dirty="0">
                <a:solidFill>
                  <a:prstClr val="white"/>
                </a:solidFill>
              </a:rPr>
            </a:br>
            <a:r>
              <a:rPr lang="ru-RU" sz="3600" dirty="0">
                <a:solidFill>
                  <a:prstClr val="white"/>
                </a:solidFill>
              </a:rPr>
              <a:t>но и лучшие показатели </a:t>
            </a:r>
            <a:r>
              <a:rPr lang="en-US" sz="3600" dirty="0">
                <a:solidFill>
                  <a:prstClr val="white"/>
                </a:solidFill>
              </a:rPr>
              <a:t>ROI, </a:t>
            </a:r>
            <a:r>
              <a:rPr lang="ru-RU" sz="3600" dirty="0">
                <a:solidFill>
                  <a:prstClr val="white"/>
                </a:solidFill>
              </a:rPr>
              <a:t>удаленного администрирования и стоимости владения</a:t>
            </a:r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8E7658A-5AD9-887E-FEBF-F8D0E32781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3" y="208392"/>
            <a:ext cx="9571038" cy="5165296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ru-RU" dirty="0">
                <a:solidFill>
                  <a:schemeClr val="accent4">
                    <a:lumMod val="75000"/>
                  </a:schemeClr>
                </a:solidFill>
                <a:ea typeface="Calibri" panose="020F0502020204030204" pitchFamily="34" charset="0"/>
              </a:rPr>
              <a:t>Облачная часть решения – </a:t>
            </a:r>
            <a:r>
              <a:rPr lang="ru-RU" dirty="0" err="1">
                <a:solidFill>
                  <a:schemeClr val="accent4">
                    <a:lumMod val="75000"/>
                  </a:schemeClr>
                </a:solidFill>
                <a:ea typeface="Calibri" panose="020F0502020204030204" pitchFamily="34" charset="0"/>
              </a:rPr>
              <a:t>контейнеризована</a:t>
            </a:r>
            <a:r>
              <a:rPr lang="ru-RU" dirty="0">
                <a:solidFill>
                  <a:schemeClr val="accent4">
                    <a:lumMod val="75000"/>
                  </a:schemeClr>
                </a:solidFill>
                <a:ea typeface="Calibri" panose="020F0502020204030204" pitchFamily="34" charset="0"/>
              </a:rPr>
              <a:t> и размещена в облачном кластере, разделенном между разными дата-центрами. (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ea typeface="Calibri" panose="020F0502020204030204" pitchFamily="34" charset="0"/>
              </a:rPr>
              <a:t>Kubernetes cluster)</a:t>
            </a:r>
            <a:r>
              <a:rPr lang="ru-RU" dirty="0">
                <a:solidFill>
                  <a:schemeClr val="accent4">
                    <a:lumMod val="75000"/>
                  </a:schemeClr>
                </a:solidFill>
                <a:ea typeface="Calibri" panose="020F0502020204030204" pitchFamily="34" charset="0"/>
              </a:rPr>
              <a:t>.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ru-RU" dirty="0">
                <a:solidFill>
                  <a:schemeClr val="accent4">
                    <a:lumMod val="75000"/>
                  </a:schemeClr>
                </a:solidFill>
                <a:ea typeface="Calibri" panose="020F0502020204030204" pitchFamily="34" charset="0"/>
              </a:rPr>
              <a:t>Все входящие запросы проходят через </a:t>
            </a:r>
            <a:r>
              <a:rPr lang="ru-RU" dirty="0" err="1">
                <a:solidFill>
                  <a:schemeClr val="accent4">
                    <a:lumMod val="75000"/>
                  </a:schemeClr>
                </a:solidFill>
                <a:ea typeface="Calibri" panose="020F0502020204030204" pitchFamily="34" charset="0"/>
              </a:rPr>
              <a:t>балансировщик</a:t>
            </a:r>
            <a:r>
              <a:rPr lang="ru-RU" dirty="0">
                <a:solidFill>
                  <a:schemeClr val="accent4">
                    <a:lumMod val="75000"/>
                  </a:schemeClr>
                </a:solidFill>
                <a:ea typeface="Calibri" panose="020F0502020204030204" pitchFamily="34" charset="0"/>
              </a:rPr>
              <a:t> нагрузки. Никакие данные бизнес-процессов не передаются в «облако»!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ru-RU" dirty="0">
                <a:solidFill>
                  <a:schemeClr val="accent4">
                    <a:lumMod val="75000"/>
                  </a:schemeClr>
                </a:solidFill>
                <a:ea typeface="Calibri" panose="020F0502020204030204" pitchFamily="34" charset="0"/>
              </a:rPr>
              <a:t>Всё взаимодействие, как между </a:t>
            </a:r>
            <a:r>
              <a:rPr lang="ru-RU" dirty="0" err="1">
                <a:solidFill>
                  <a:schemeClr val="accent4">
                    <a:lumMod val="75000"/>
                  </a:schemeClr>
                </a:solidFill>
                <a:ea typeface="Calibri" panose="020F0502020204030204" pitchFamily="34" charset="0"/>
              </a:rPr>
              <a:t>микросервисами</a:t>
            </a:r>
            <a:r>
              <a:rPr lang="ru-RU" dirty="0">
                <a:solidFill>
                  <a:schemeClr val="accent4">
                    <a:lumMod val="75000"/>
                  </a:schemeClr>
                </a:solidFill>
                <a:ea typeface="Calibri" panose="020F0502020204030204" pitchFamily="34" charset="0"/>
              </a:rPr>
              <a:t>, так и пользователей с </a:t>
            </a:r>
            <a:r>
              <a:rPr lang="lv-LV" dirty="0">
                <a:solidFill>
                  <a:schemeClr val="accent4">
                    <a:lumMod val="75000"/>
                  </a:schemeClr>
                </a:solidFill>
                <a:ea typeface="Calibri" panose="020F0502020204030204" pitchFamily="34" charset="0"/>
              </a:rPr>
              <a:t>WEB</a:t>
            </a:r>
            <a:r>
              <a:rPr lang="ru-RU" dirty="0">
                <a:solidFill>
                  <a:schemeClr val="accent4">
                    <a:lumMod val="75000"/>
                  </a:schemeClr>
                </a:solidFill>
                <a:ea typeface="Calibri" panose="020F0502020204030204" pitchFamily="34" charset="0"/>
              </a:rPr>
              <a:t>-интерфейсом, контролируется внутренним </a:t>
            </a:r>
            <a:r>
              <a:rPr lang="lv-LV" dirty="0">
                <a:solidFill>
                  <a:schemeClr val="accent4">
                    <a:lumMod val="75000"/>
                  </a:schemeClr>
                </a:solidFill>
                <a:ea typeface="Calibri" panose="020F0502020204030204" pitchFamily="34" charset="0"/>
              </a:rPr>
              <a:t>Identity Service. </a:t>
            </a:r>
            <a:endParaRPr lang="ru-RU" dirty="0">
              <a:solidFill>
                <a:schemeClr val="accent4">
                  <a:lumMod val="75000"/>
                </a:schemeClr>
              </a:solidFill>
              <a:ea typeface="Calibri" panose="020F0502020204030204" pitchFamily="34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ru-RU" dirty="0">
                <a:solidFill>
                  <a:schemeClr val="accent4">
                    <a:lumMod val="75000"/>
                  </a:schemeClr>
                </a:solidFill>
                <a:ea typeface="Calibri" panose="020F0502020204030204" pitchFamily="34" charset="0"/>
              </a:rPr>
              <a:t>Для пользователей системы реализовано </a:t>
            </a:r>
            <a:br>
              <a:rPr lang="ru-RU" dirty="0">
                <a:solidFill>
                  <a:schemeClr val="accent4">
                    <a:lumMod val="75000"/>
                  </a:schemeClr>
                </a:solidFill>
                <a:ea typeface="Calibri" panose="020F0502020204030204" pitchFamily="34" charset="0"/>
              </a:rPr>
            </a:br>
            <a:r>
              <a:rPr lang="ru-RU" dirty="0">
                <a:solidFill>
                  <a:schemeClr val="accent4">
                    <a:lumMod val="75000"/>
                  </a:schemeClr>
                </a:solidFill>
                <a:ea typeface="Calibri" panose="020F0502020204030204" pitchFamily="34" charset="0"/>
              </a:rPr>
              <a:t>разграничение доступа на основе </a:t>
            </a:r>
            <a:br>
              <a:rPr lang="ru-RU" dirty="0">
                <a:solidFill>
                  <a:schemeClr val="accent4">
                    <a:lumMod val="75000"/>
                  </a:schemeClr>
                </a:solidFill>
                <a:ea typeface="Calibri" panose="020F0502020204030204" pitchFamily="34" charset="0"/>
              </a:rPr>
            </a:br>
            <a:r>
              <a:rPr lang="ru-RU" dirty="0">
                <a:solidFill>
                  <a:schemeClr val="accent4">
                    <a:lumMod val="75000"/>
                  </a:schemeClr>
                </a:solidFill>
                <a:ea typeface="Calibri" panose="020F0502020204030204" pitchFamily="34" charset="0"/>
              </a:rPr>
              <a:t>предопределённых ролей.</a:t>
            </a: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1E36559-B734-6616-A5F7-CA80FD49F9A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102" b="99700" l="6500" r="90000">
                        <a14:foregroundMark x1="9900" y1="65266" x2="9250" y2="93323"/>
                        <a14:foregroundMark x1="9250" y1="93323" x2="10800" y2="97224"/>
                        <a14:foregroundMark x1="10800" y1="97224" x2="20650" y2="95724"/>
                        <a14:foregroundMark x1="20650" y1="95724" x2="80050" y2="98725"/>
                        <a14:foregroundMark x1="80050" y1="98725" x2="81000" y2="95124"/>
                        <a14:foregroundMark x1="81000" y1="95124" x2="78800" y2="81095"/>
                        <a14:foregroundMark x1="7250" y1="91298" x2="6500" y2="99700"/>
                        <a14:foregroundMark x1="51100" y1="13728" x2="55650" y2="7952"/>
                        <a14:foregroundMark x1="55650" y1="7952" x2="59800" y2="8102"/>
                        <a14:foregroundMark x1="59800" y1="8102" x2="63100" y2="12003"/>
                        <a14:foregroundMark x1="63100" y1="12003" x2="63750" y2="14854"/>
                        <a14:backgroundMark x1="25200" y1="45386" x2="25850" y2="44486"/>
                        <a14:backgroundMark x1="25000" y1="45986" x2="25450" y2="449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4892" y="3803568"/>
            <a:ext cx="4582794" cy="3054432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E3E22DC5-7DF1-3BC5-4075-FBA902B54354}"/>
              </a:ext>
            </a:extLst>
          </p:cNvPr>
          <p:cNvGrpSpPr/>
          <p:nvPr/>
        </p:nvGrpSpPr>
        <p:grpSpPr>
          <a:xfrm>
            <a:off x="334963" y="5373687"/>
            <a:ext cx="11857037" cy="0"/>
            <a:chOff x="334963" y="5373687"/>
            <a:chExt cx="11857037" cy="0"/>
          </a:xfrm>
        </p:grpSpPr>
        <p:cxnSp>
          <p:nvCxnSpPr>
            <p:cNvPr id="4" name="Прямая соединительная линия 3">
              <a:extLst>
                <a:ext uri="{FF2B5EF4-FFF2-40B4-BE49-F238E27FC236}">
                  <a16:creationId xmlns:a16="http://schemas.microsoft.com/office/drawing/2014/main" id="{9E6CBAB2-FDED-DC71-04DD-CBEEBD798709}"/>
                </a:ext>
              </a:extLst>
            </p:cNvPr>
            <p:cNvCxnSpPr>
              <a:cxnSpLocks/>
            </p:cNvCxnSpPr>
            <p:nvPr/>
          </p:nvCxnSpPr>
          <p:spPr>
            <a:xfrm>
              <a:off x="334963" y="5373687"/>
              <a:ext cx="8237537" cy="0"/>
            </a:xfrm>
            <a:prstGeom prst="line">
              <a:avLst/>
            </a:prstGeom>
            <a:ln w="63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>
              <a:extLst>
                <a:ext uri="{FF2B5EF4-FFF2-40B4-BE49-F238E27FC236}">
                  <a16:creationId xmlns:a16="http://schemas.microsoft.com/office/drawing/2014/main" id="{A5860B55-067B-D3D4-72F7-309DF8843AA5}"/>
                </a:ext>
              </a:extLst>
            </p:cNvPr>
            <p:cNvCxnSpPr>
              <a:cxnSpLocks/>
            </p:cNvCxnSpPr>
            <p:nvPr/>
          </p:nvCxnSpPr>
          <p:spPr>
            <a:xfrm>
              <a:off x="11714205" y="5373687"/>
              <a:ext cx="477795" cy="0"/>
            </a:xfrm>
            <a:prstGeom prst="line">
              <a:avLst/>
            </a:prstGeom>
            <a:ln w="63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8508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125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125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125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C81E01-B7F5-3A7E-7700-F709F41DB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380246"/>
            <a:ext cx="8748000" cy="148431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solidFill>
                  <a:prstClr val="white"/>
                </a:solidFill>
              </a:rPr>
              <a:t>SaaS</a:t>
            </a:r>
            <a:r>
              <a:rPr lang="ru-RU" sz="3600" dirty="0">
                <a:solidFill>
                  <a:prstClr val="white"/>
                </a:solidFill>
              </a:rPr>
              <a:t> – это не только не страшно, </a:t>
            </a:r>
            <a:br>
              <a:rPr lang="ru-RU" sz="3600" dirty="0">
                <a:solidFill>
                  <a:prstClr val="white"/>
                </a:solidFill>
              </a:rPr>
            </a:br>
            <a:r>
              <a:rPr lang="ru-RU" sz="3600" dirty="0">
                <a:solidFill>
                  <a:prstClr val="white"/>
                </a:solidFill>
              </a:rPr>
              <a:t>но и лучшие показатели </a:t>
            </a:r>
            <a:r>
              <a:rPr lang="en-US" sz="3600" dirty="0">
                <a:solidFill>
                  <a:prstClr val="white"/>
                </a:solidFill>
              </a:rPr>
              <a:t>ROI, </a:t>
            </a:r>
            <a:r>
              <a:rPr lang="ru-RU" sz="3600" dirty="0">
                <a:solidFill>
                  <a:prstClr val="white"/>
                </a:solidFill>
              </a:rPr>
              <a:t>удалённого администрирования и стоимости владения</a:t>
            </a:r>
            <a:endParaRPr lang="ru-RU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2F0AB781-5805-B696-9CFF-CB16B63202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151" y="174929"/>
            <a:ext cx="9466849" cy="503206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dirty="0"/>
              <a:t>CTsoft Enterprise – в части </a:t>
            </a:r>
            <a:r>
              <a:rPr lang="en-US" sz="2800" dirty="0"/>
              <a:t>SaaS – </a:t>
            </a:r>
            <a:r>
              <a:rPr lang="ru-RU" sz="2800" dirty="0"/>
              <a:t>это служебная, </a:t>
            </a:r>
            <a:br>
              <a:rPr lang="ru-RU" sz="2800" dirty="0"/>
            </a:br>
            <a:r>
              <a:rPr lang="ru-RU" sz="2800" dirty="0"/>
              <a:t>а не логическая составляющая. По сути, «транспорт», используемый</a:t>
            </a:r>
            <a:r>
              <a:rPr lang="en-US" sz="2800" dirty="0"/>
              <a:t> </a:t>
            </a:r>
            <a:r>
              <a:rPr lang="ru-RU" sz="2800" dirty="0"/>
              <a:t>для управления жизненным циклом бизнес-процесса от идеи и бизнес-требований до отправки конфигурации с описанной логикой на терминал. </a:t>
            </a:r>
          </a:p>
          <a:p>
            <a:pPr marL="0" indent="0" algn="ctr">
              <a:buNone/>
            </a:pPr>
            <a:r>
              <a:rPr lang="ru-RU" sz="2800" b="1" dirty="0">
                <a:solidFill>
                  <a:schemeClr val="bg1"/>
                </a:solidFill>
              </a:rPr>
              <a:t>При работе терминалов с товароучётной системой доступ к облаку не нужен!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1E36559-B734-6616-A5F7-CA80FD49F9A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102" b="99700" l="6500" r="90000">
                        <a14:foregroundMark x1="9900" y1="65266" x2="9250" y2="93323"/>
                        <a14:foregroundMark x1="9250" y1="93323" x2="10800" y2="97224"/>
                        <a14:foregroundMark x1="10800" y1="97224" x2="20650" y2="95724"/>
                        <a14:foregroundMark x1="20650" y1="95724" x2="80050" y2="98725"/>
                        <a14:foregroundMark x1="80050" y1="98725" x2="81000" y2="95124"/>
                        <a14:foregroundMark x1="81000" y1="95124" x2="78800" y2="81095"/>
                        <a14:foregroundMark x1="7250" y1="91298" x2="6500" y2="99700"/>
                        <a14:foregroundMark x1="51100" y1="13728" x2="55650" y2="7952"/>
                        <a14:foregroundMark x1="55650" y1="7952" x2="59800" y2="8102"/>
                        <a14:foregroundMark x1="59800" y1="8102" x2="63100" y2="12003"/>
                        <a14:foregroundMark x1="63100" y1="12003" x2="63750" y2="14854"/>
                        <a14:backgroundMark x1="25200" y1="45386" x2="25850" y2="44486"/>
                        <a14:backgroundMark x1="25000" y1="45986" x2="25450" y2="449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5956" y="3803569"/>
            <a:ext cx="4582794" cy="3054432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E3E22DC5-7DF1-3BC5-4075-FBA902B54354}"/>
              </a:ext>
            </a:extLst>
          </p:cNvPr>
          <p:cNvGrpSpPr/>
          <p:nvPr/>
        </p:nvGrpSpPr>
        <p:grpSpPr>
          <a:xfrm>
            <a:off x="334963" y="5373687"/>
            <a:ext cx="11857037" cy="0"/>
            <a:chOff x="334963" y="5373687"/>
            <a:chExt cx="11857037" cy="0"/>
          </a:xfrm>
        </p:grpSpPr>
        <p:cxnSp>
          <p:nvCxnSpPr>
            <p:cNvPr id="4" name="Прямая соединительная линия 3">
              <a:extLst>
                <a:ext uri="{FF2B5EF4-FFF2-40B4-BE49-F238E27FC236}">
                  <a16:creationId xmlns:a16="http://schemas.microsoft.com/office/drawing/2014/main" id="{9E6CBAB2-FDED-DC71-04DD-CBEEBD798709}"/>
                </a:ext>
              </a:extLst>
            </p:cNvPr>
            <p:cNvCxnSpPr>
              <a:cxnSpLocks/>
            </p:cNvCxnSpPr>
            <p:nvPr/>
          </p:nvCxnSpPr>
          <p:spPr>
            <a:xfrm>
              <a:off x="334963" y="5373687"/>
              <a:ext cx="8237537" cy="0"/>
            </a:xfrm>
            <a:prstGeom prst="line">
              <a:avLst/>
            </a:prstGeom>
            <a:ln w="63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>
              <a:extLst>
                <a:ext uri="{FF2B5EF4-FFF2-40B4-BE49-F238E27FC236}">
                  <a16:creationId xmlns:a16="http://schemas.microsoft.com/office/drawing/2014/main" id="{A5860B55-067B-D3D4-72F7-309DF8843AA5}"/>
                </a:ext>
              </a:extLst>
            </p:cNvPr>
            <p:cNvCxnSpPr>
              <a:cxnSpLocks/>
            </p:cNvCxnSpPr>
            <p:nvPr/>
          </p:nvCxnSpPr>
          <p:spPr>
            <a:xfrm>
              <a:off x="11714205" y="5373687"/>
              <a:ext cx="477795" cy="0"/>
            </a:xfrm>
            <a:prstGeom prst="line">
              <a:avLst/>
            </a:prstGeom>
            <a:ln w="63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3606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lIns="0" tIns="0" rIns="0" bIns="0" rtlCol="0">
        <a:spAutoFit/>
      </a:bodyPr>
      <a:lstStyle>
        <a:defPPr algn="ctr">
          <a:defRPr sz="11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lIns="0" tIns="0" rIns="0" bIns="0" rtlCol="0">
        <a:spAutoFit/>
      </a:bodyPr>
      <a:lstStyle>
        <a:defPPr algn="ctr">
          <a:defRPr sz="11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lIns="0" tIns="0" rIns="0" bIns="0" rtlCol="0">
        <a:spAutoFit/>
      </a:bodyPr>
      <a:lstStyle>
        <a:defPPr algn="ctr">
          <a:defRPr sz="11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5537</TotalTime>
  <Words>2048</Words>
  <Application>Microsoft Office PowerPoint</Application>
  <PresentationFormat>Широкоэкранный</PresentationFormat>
  <Paragraphs>228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31</vt:i4>
      </vt:variant>
    </vt:vector>
  </HeadingPairs>
  <TitlesOfParts>
    <vt:vector size="41" baseType="lpstr">
      <vt:lpstr>Calibri</vt:lpstr>
      <vt:lpstr>Lato Thin</vt:lpstr>
      <vt:lpstr>Lucida Handwriting</vt:lpstr>
      <vt:lpstr>Lato</vt:lpstr>
      <vt:lpstr>Lato Light</vt:lpstr>
      <vt:lpstr>Arial</vt:lpstr>
      <vt:lpstr>Calibri Light</vt:lpstr>
      <vt:lpstr>Тема Office</vt:lpstr>
      <vt:lpstr>2_Тема Office</vt:lpstr>
      <vt:lpstr>3_Тема Office</vt:lpstr>
      <vt:lpstr>Автоматизируем «Его Величество» Бизнес-процесс  с помощью инновационной платформы…</vt:lpstr>
      <vt:lpstr>CTsoft Enterprise  и «Его Величество» Бизнес-процесс. Зачем?</vt:lpstr>
      <vt:lpstr>CTsoft Enterprise  и «Его Величество» Бизнес-процесс. Зачем?</vt:lpstr>
      <vt:lpstr>Расчёт ценности  приобретённого времени</vt:lpstr>
      <vt:lpstr>Расчёт возврата инвестиций  для автоматизации (ВИА)</vt:lpstr>
      <vt:lpstr>CTsoft Enterprise  и «Его Величество» Бизнес-процесс</vt:lpstr>
      <vt:lpstr>CTsoft Enterprise  и «Его Величество» Бизнес-процесс</vt:lpstr>
      <vt:lpstr>SaaS – это не только не страшно,  но и лучшие показатели ROI, удаленного администрирования и стоимости владения</vt:lpstr>
      <vt:lpstr>SaaS – это не только не страшно,  но и лучшие показатели ROI, удалённого администрирования и стоимости владения</vt:lpstr>
      <vt:lpstr>SaaS – это не только не страшно,  но и лучшие показатели ROI, удаленного администрирования и стоимости владения.</vt:lpstr>
      <vt:lpstr>Скажем «нет» унификации! Суперконкурентное преимущество</vt:lpstr>
      <vt:lpstr>Скажем «нет» унификации! Суперконкурентное преимущество</vt:lpstr>
      <vt:lpstr>Скажем «нет» унификации! Суперконкурентное преимущество</vt:lpstr>
      <vt:lpstr>Сам себе программист –   без программирования</vt:lpstr>
      <vt:lpstr>Сам себе программист –   без программирования</vt:lpstr>
      <vt:lpstr>Сам себе программист –   без программирования</vt:lpstr>
      <vt:lpstr>CTsoft Enterprise  и «Его Величество» Бизнес-процесс</vt:lpstr>
      <vt:lpstr>CTsoft Enterprise  и «Его Величество» Бизнес-процесс.  Как никто другой!</vt:lpstr>
      <vt:lpstr>CTsoft Enterprise  и «Его Величество» Бизнес-процесс </vt:lpstr>
      <vt:lpstr>CTsoft Enterprise  и «Его Величество» Бизнес-процесс </vt:lpstr>
      <vt:lpstr>CТsoft Enterprise: архитектура решения</vt:lpstr>
      <vt:lpstr>CТsoft Enterprise: архитектура решения</vt:lpstr>
      <vt:lpstr>Архитектура решения: инфраструктура клиента</vt:lpstr>
      <vt:lpstr>Презентация PowerPoint</vt:lpstr>
      <vt:lpstr>Презентация PowerPoint</vt:lpstr>
      <vt:lpstr>Презентация PowerPoint</vt:lpstr>
      <vt:lpstr>Презентация PowerPoint</vt:lpstr>
      <vt:lpstr>CTsoft Enterprise  и «Его Величество» Бизнес-процесс</vt:lpstr>
      <vt:lpstr>CTsoft Enterprise  и «Его Величество» Бизнес-процесс</vt:lpstr>
      <vt:lpstr>www.ctsoft-enterprise.ru</vt:lpstr>
      <vt:lpstr>Спасибо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sgerman</dc:creator>
  <cp:lastModifiedBy>Эдуард Солодов</cp:lastModifiedBy>
  <cp:revision>800</cp:revision>
  <dcterms:created xsi:type="dcterms:W3CDTF">2022-06-01T11:50:40Z</dcterms:created>
  <dcterms:modified xsi:type="dcterms:W3CDTF">2022-12-07T11:10:26Z</dcterms:modified>
</cp:coreProperties>
</file>